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320" r:id="rId4"/>
    <p:sldId id="321" r:id="rId5"/>
    <p:sldId id="259" r:id="rId6"/>
    <p:sldId id="258" r:id="rId7"/>
    <p:sldId id="260" r:id="rId8"/>
    <p:sldId id="271" r:id="rId9"/>
    <p:sldId id="261" r:id="rId10"/>
    <p:sldId id="263" r:id="rId11"/>
    <p:sldId id="262" r:id="rId12"/>
    <p:sldId id="264" r:id="rId13"/>
    <p:sldId id="265" r:id="rId14"/>
    <p:sldId id="266" r:id="rId15"/>
    <p:sldId id="267" r:id="rId16"/>
    <p:sldId id="268" r:id="rId17"/>
    <p:sldId id="280" r:id="rId18"/>
    <p:sldId id="269" r:id="rId19"/>
    <p:sldId id="276" r:id="rId20"/>
    <p:sldId id="273" r:id="rId21"/>
    <p:sldId id="272" r:id="rId22"/>
    <p:sldId id="277" r:id="rId23"/>
    <p:sldId id="270" r:id="rId24"/>
    <p:sldId id="278" r:id="rId25"/>
    <p:sldId id="279" r:id="rId26"/>
    <p:sldId id="274" r:id="rId27"/>
    <p:sldId id="275" r:id="rId28"/>
    <p:sldId id="281" r:id="rId29"/>
    <p:sldId id="286" r:id="rId30"/>
    <p:sldId id="282" r:id="rId31"/>
    <p:sldId id="283" r:id="rId32"/>
    <p:sldId id="299" r:id="rId33"/>
    <p:sldId id="284" r:id="rId34"/>
    <p:sldId id="285" r:id="rId35"/>
    <p:sldId id="287" r:id="rId36"/>
    <p:sldId id="288" r:id="rId37"/>
    <p:sldId id="290" r:id="rId38"/>
    <p:sldId id="289" r:id="rId39"/>
    <p:sldId id="291" r:id="rId40"/>
    <p:sldId id="292" r:id="rId41"/>
    <p:sldId id="293" r:id="rId42"/>
    <p:sldId id="294" r:id="rId43"/>
    <p:sldId id="295" r:id="rId44"/>
    <p:sldId id="296" r:id="rId45"/>
    <p:sldId id="297" r:id="rId46"/>
    <p:sldId id="298" r:id="rId47"/>
    <p:sldId id="300" r:id="rId48"/>
    <p:sldId id="301" r:id="rId49"/>
    <p:sldId id="302" r:id="rId50"/>
    <p:sldId id="303" r:id="rId51"/>
    <p:sldId id="304" r:id="rId52"/>
    <p:sldId id="305" r:id="rId53"/>
    <p:sldId id="306" r:id="rId54"/>
    <p:sldId id="307" r:id="rId55"/>
    <p:sldId id="308" r:id="rId56"/>
    <p:sldId id="318" r:id="rId57"/>
    <p:sldId id="309" r:id="rId58"/>
    <p:sldId id="310" r:id="rId59"/>
    <p:sldId id="319" r:id="rId60"/>
    <p:sldId id="311" r:id="rId61"/>
    <p:sldId id="312" r:id="rId62"/>
    <p:sldId id="313" r:id="rId63"/>
    <p:sldId id="317" r:id="rId64"/>
    <p:sldId id="31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3" d="100"/>
          <a:sy n="73" d="100"/>
        </p:scale>
        <p:origin x="7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6997D8-99F0-4F0A-93B2-0640C92D0B77}" type="datetimeFigureOut">
              <a:rPr lang="en-IN" smtClean="0"/>
              <a:t>24-01-2025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9031C-F1E3-4430-B3CF-A0170D5EA56D}" type="slidenum">
              <a:rPr lang="en-IN" smtClean="0"/>
              <a:t>‹#›</a:t>
            </a:fld>
            <a:endParaRPr lang="en-IN"/>
          </a:p>
        </p:txBody>
      </p:sp>
    </p:spTree>
    <p:extLst>
      <p:ext uri="{BB962C8B-B14F-4D97-AF65-F5344CB8AC3E}">
        <p14:creationId xmlns:p14="http://schemas.microsoft.com/office/powerpoint/2010/main" val="255150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A9031C-F1E3-4430-B3CF-A0170D5EA56D}" type="slidenum">
              <a:rPr lang="en-IN" smtClean="0"/>
              <a:t>55</a:t>
            </a:fld>
            <a:endParaRPr lang="en-IN"/>
          </a:p>
        </p:txBody>
      </p:sp>
    </p:spTree>
    <p:extLst>
      <p:ext uri="{BB962C8B-B14F-4D97-AF65-F5344CB8AC3E}">
        <p14:creationId xmlns:p14="http://schemas.microsoft.com/office/powerpoint/2010/main" val="496868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481F-8A8C-6D59-8E45-A2542A6E51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E45199F-AFED-0837-5B89-106B2170B8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ECEB68-CECC-3671-8708-639270BC9E36}"/>
              </a:ext>
            </a:extLst>
          </p:cNvPr>
          <p:cNvSpPr>
            <a:spLocks noGrp="1"/>
          </p:cNvSpPr>
          <p:nvPr>
            <p:ph type="dt" sz="half" idx="10"/>
          </p:nvPr>
        </p:nvSpPr>
        <p:spPr/>
        <p:txBody>
          <a:bodyPr/>
          <a:lstStyle/>
          <a:p>
            <a:fld id="{FC9403DC-B022-4D70-8A23-FFA5AA72D7F9}" type="datetimeFigureOut">
              <a:rPr lang="en-IN" smtClean="0"/>
              <a:t>24-01-2025</a:t>
            </a:fld>
            <a:endParaRPr lang="en-IN"/>
          </a:p>
        </p:txBody>
      </p:sp>
      <p:sp>
        <p:nvSpPr>
          <p:cNvPr id="5" name="Footer Placeholder 4">
            <a:extLst>
              <a:ext uri="{FF2B5EF4-FFF2-40B4-BE49-F238E27FC236}">
                <a16:creationId xmlns:a16="http://schemas.microsoft.com/office/drawing/2014/main" id="{19B40E57-2DCA-AC9C-95C8-A38F4F8D87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B78FCD-7EB7-55C1-2490-2F73EFC0B2BD}"/>
              </a:ext>
            </a:extLst>
          </p:cNvPr>
          <p:cNvSpPr>
            <a:spLocks noGrp="1"/>
          </p:cNvSpPr>
          <p:nvPr>
            <p:ph type="sldNum" sz="quarter" idx="12"/>
          </p:nvPr>
        </p:nvSpPr>
        <p:spPr/>
        <p:txBody>
          <a:bodyPr/>
          <a:lstStyle/>
          <a:p>
            <a:fld id="{78FB7332-1987-4532-A309-393D1BB00059}" type="slidenum">
              <a:rPr lang="en-IN" smtClean="0"/>
              <a:t>‹#›</a:t>
            </a:fld>
            <a:endParaRPr lang="en-IN"/>
          </a:p>
        </p:txBody>
      </p:sp>
    </p:spTree>
    <p:extLst>
      <p:ext uri="{BB962C8B-B14F-4D97-AF65-F5344CB8AC3E}">
        <p14:creationId xmlns:p14="http://schemas.microsoft.com/office/powerpoint/2010/main" val="3112894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5FFA-018E-E175-5532-247F8E3C7D2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DD20E3-6BC9-3C7E-7B81-4378C0F90C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991CCA-BBF8-DA62-A9CF-F6581D38CD2D}"/>
              </a:ext>
            </a:extLst>
          </p:cNvPr>
          <p:cNvSpPr>
            <a:spLocks noGrp="1"/>
          </p:cNvSpPr>
          <p:nvPr>
            <p:ph type="dt" sz="half" idx="10"/>
          </p:nvPr>
        </p:nvSpPr>
        <p:spPr/>
        <p:txBody>
          <a:bodyPr/>
          <a:lstStyle/>
          <a:p>
            <a:fld id="{FC9403DC-B022-4D70-8A23-FFA5AA72D7F9}" type="datetimeFigureOut">
              <a:rPr lang="en-IN" smtClean="0"/>
              <a:t>24-01-2025</a:t>
            </a:fld>
            <a:endParaRPr lang="en-IN"/>
          </a:p>
        </p:txBody>
      </p:sp>
      <p:sp>
        <p:nvSpPr>
          <p:cNvPr id="5" name="Footer Placeholder 4">
            <a:extLst>
              <a:ext uri="{FF2B5EF4-FFF2-40B4-BE49-F238E27FC236}">
                <a16:creationId xmlns:a16="http://schemas.microsoft.com/office/drawing/2014/main" id="{838FEDCB-34E2-4913-C735-516A83B500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0023A2-3D1E-7F17-6046-6CC43D93A1A1}"/>
              </a:ext>
            </a:extLst>
          </p:cNvPr>
          <p:cNvSpPr>
            <a:spLocks noGrp="1"/>
          </p:cNvSpPr>
          <p:nvPr>
            <p:ph type="sldNum" sz="quarter" idx="12"/>
          </p:nvPr>
        </p:nvSpPr>
        <p:spPr/>
        <p:txBody>
          <a:bodyPr/>
          <a:lstStyle/>
          <a:p>
            <a:fld id="{78FB7332-1987-4532-A309-393D1BB00059}" type="slidenum">
              <a:rPr lang="en-IN" smtClean="0"/>
              <a:t>‹#›</a:t>
            </a:fld>
            <a:endParaRPr lang="en-IN"/>
          </a:p>
        </p:txBody>
      </p:sp>
    </p:spTree>
    <p:extLst>
      <p:ext uri="{BB962C8B-B14F-4D97-AF65-F5344CB8AC3E}">
        <p14:creationId xmlns:p14="http://schemas.microsoft.com/office/powerpoint/2010/main" val="2342485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E45AF0-2EF3-95B5-075C-7EC064BDD0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8352DB-AE6C-9514-38D4-B4CDB168BE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D76CAE-5062-2DEB-BEB1-42A2698CA78D}"/>
              </a:ext>
            </a:extLst>
          </p:cNvPr>
          <p:cNvSpPr>
            <a:spLocks noGrp="1"/>
          </p:cNvSpPr>
          <p:nvPr>
            <p:ph type="dt" sz="half" idx="10"/>
          </p:nvPr>
        </p:nvSpPr>
        <p:spPr/>
        <p:txBody>
          <a:bodyPr/>
          <a:lstStyle/>
          <a:p>
            <a:fld id="{FC9403DC-B022-4D70-8A23-FFA5AA72D7F9}" type="datetimeFigureOut">
              <a:rPr lang="en-IN" smtClean="0"/>
              <a:t>24-01-2025</a:t>
            </a:fld>
            <a:endParaRPr lang="en-IN"/>
          </a:p>
        </p:txBody>
      </p:sp>
      <p:sp>
        <p:nvSpPr>
          <p:cNvPr id="5" name="Footer Placeholder 4">
            <a:extLst>
              <a:ext uri="{FF2B5EF4-FFF2-40B4-BE49-F238E27FC236}">
                <a16:creationId xmlns:a16="http://schemas.microsoft.com/office/drawing/2014/main" id="{6F078F8D-6524-2887-38A8-FB9630F058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56AA47-2C49-F535-736C-B10249B6DF4D}"/>
              </a:ext>
            </a:extLst>
          </p:cNvPr>
          <p:cNvSpPr>
            <a:spLocks noGrp="1"/>
          </p:cNvSpPr>
          <p:nvPr>
            <p:ph type="sldNum" sz="quarter" idx="12"/>
          </p:nvPr>
        </p:nvSpPr>
        <p:spPr/>
        <p:txBody>
          <a:bodyPr/>
          <a:lstStyle/>
          <a:p>
            <a:fld id="{78FB7332-1987-4532-A309-393D1BB00059}" type="slidenum">
              <a:rPr lang="en-IN" smtClean="0"/>
              <a:t>‹#›</a:t>
            </a:fld>
            <a:endParaRPr lang="en-IN"/>
          </a:p>
        </p:txBody>
      </p:sp>
    </p:spTree>
    <p:extLst>
      <p:ext uri="{BB962C8B-B14F-4D97-AF65-F5344CB8AC3E}">
        <p14:creationId xmlns:p14="http://schemas.microsoft.com/office/powerpoint/2010/main" val="3939662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7DF0-4126-8995-3F31-81BF9F16BC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BA94A7-345F-74A8-8808-96B9788226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C311C5-79F8-50FD-C954-76BD9759BF65}"/>
              </a:ext>
            </a:extLst>
          </p:cNvPr>
          <p:cNvSpPr>
            <a:spLocks noGrp="1"/>
          </p:cNvSpPr>
          <p:nvPr>
            <p:ph type="dt" sz="half" idx="10"/>
          </p:nvPr>
        </p:nvSpPr>
        <p:spPr/>
        <p:txBody>
          <a:bodyPr/>
          <a:lstStyle/>
          <a:p>
            <a:fld id="{FC9403DC-B022-4D70-8A23-FFA5AA72D7F9}" type="datetimeFigureOut">
              <a:rPr lang="en-IN" smtClean="0"/>
              <a:t>24-01-2025</a:t>
            </a:fld>
            <a:endParaRPr lang="en-IN"/>
          </a:p>
        </p:txBody>
      </p:sp>
      <p:sp>
        <p:nvSpPr>
          <p:cNvPr id="5" name="Footer Placeholder 4">
            <a:extLst>
              <a:ext uri="{FF2B5EF4-FFF2-40B4-BE49-F238E27FC236}">
                <a16:creationId xmlns:a16="http://schemas.microsoft.com/office/drawing/2014/main" id="{A7378EEC-A3F9-D08B-9EA5-FCDBA6D7D1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3E2081-55C2-7A52-C046-E18F1FA5C4C3}"/>
              </a:ext>
            </a:extLst>
          </p:cNvPr>
          <p:cNvSpPr>
            <a:spLocks noGrp="1"/>
          </p:cNvSpPr>
          <p:nvPr>
            <p:ph type="sldNum" sz="quarter" idx="12"/>
          </p:nvPr>
        </p:nvSpPr>
        <p:spPr/>
        <p:txBody>
          <a:bodyPr/>
          <a:lstStyle/>
          <a:p>
            <a:fld id="{78FB7332-1987-4532-A309-393D1BB00059}" type="slidenum">
              <a:rPr lang="en-IN" smtClean="0"/>
              <a:t>‹#›</a:t>
            </a:fld>
            <a:endParaRPr lang="en-IN"/>
          </a:p>
        </p:txBody>
      </p:sp>
    </p:spTree>
    <p:extLst>
      <p:ext uri="{BB962C8B-B14F-4D97-AF65-F5344CB8AC3E}">
        <p14:creationId xmlns:p14="http://schemas.microsoft.com/office/powerpoint/2010/main" val="223986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4F22-75BE-E41E-69CC-13DD01D2D0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DE92DF-CE4A-ADCF-204F-0FF44712DB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890F12-49B8-BD51-9D72-4D5FB98ED20D}"/>
              </a:ext>
            </a:extLst>
          </p:cNvPr>
          <p:cNvSpPr>
            <a:spLocks noGrp="1"/>
          </p:cNvSpPr>
          <p:nvPr>
            <p:ph type="dt" sz="half" idx="10"/>
          </p:nvPr>
        </p:nvSpPr>
        <p:spPr/>
        <p:txBody>
          <a:bodyPr/>
          <a:lstStyle/>
          <a:p>
            <a:fld id="{FC9403DC-B022-4D70-8A23-FFA5AA72D7F9}" type="datetimeFigureOut">
              <a:rPr lang="en-IN" smtClean="0"/>
              <a:t>24-01-2025</a:t>
            </a:fld>
            <a:endParaRPr lang="en-IN"/>
          </a:p>
        </p:txBody>
      </p:sp>
      <p:sp>
        <p:nvSpPr>
          <p:cNvPr id="5" name="Footer Placeholder 4">
            <a:extLst>
              <a:ext uri="{FF2B5EF4-FFF2-40B4-BE49-F238E27FC236}">
                <a16:creationId xmlns:a16="http://schemas.microsoft.com/office/drawing/2014/main" id="{F61CD7E4-73ED-5DCB-DF32-7547499B01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E94E7F-0381-5EAF-975D-E384BAB99EA2}"/>
              </a:ext>
            </a:extLst>
          </p:cNvPr>
          <p:cNvSpPr>
            <a:spLocks noGrp="1"/>
          </p:cNvSpPr>
          <p:nvPr>
            <p:ph type="sldNum" sz="quarter" idx="12"/>
          </p:nvPr>
        </p:nvSpPr>
        <p:spPr/>
        <p:txBody>
          <a:bodyPr/>
          <a:lstStyle/>
          <a:p>
            <a:fld id="{78FB7332-1987-4532-A309-393D1BB00059}" type="slidenum">
              <a:rPr lang="en-IN" smtClean="0"/>
              <a:t>‹#›</a:t>
            </a:fld>
            <a:endParaRPr lang="en-IN"/>
          </a:p>
        </p:txBody>
      </p:sp>
    </p:spTree>
    <p:extLst>
      <p:ext uri="{BB962C8B-B14F-4D97-AF65-F5344CB8AC3E}">
        <p14:creationId xmlns:p14="http://schemas.microsoft.com/office/powerpoint/2010/main" val="1823921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D5D3-4B07-019B-D6D8-B0A21D85D2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9EEDD8-BA9A-B39A-69F2-041E2E440E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C858D6-8173-738A-350B-3B7EB3C533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A3A29D-A3F4-9E33-C335-5C30278ACD66}"/>
              </a:ext>
            </a:extLst>
          </p:cNvPr>
          <p:cNvSpPr>
            <a:spLocks noGrp="1"/>
          </p:cNvSpPr>
          <p:nvPr>
            <p:ph type="dt" sz="half" idx="10"/>
          </p:nvPr>
        </p:nvSpPr>
        <p:spPr/>
        <p:txBody>
          <a:bodyPr/>
          <a:lstStyle/>
          <a:p>
            <a:fld id="{FC9403DC-B022-4D70-8A23-FFA5AA72D7F9}" type="datetimeFigureOut">
              <a:rPr lang="en-IN" smtClean="0"/>
              <a:t>24-01-2025</a:t>
            </a:fld>
            <a:endParaRPr lang="en-IN"/>
          </a:p>
        </p:txBody>
      </p:sp>
      <p:sp>
        <p:nvSpPr>
          <p:cNvPr id="6" name="Footer Placeholder 5">
            <a:extLst>
              <a:ext uri="{FF2B5EF4-FFF2-40B4-BE49-F238E27FC236}">
                <a16:creationId xmlns:a16="http://schemas.microsoft.com/office/drawing/2014/main" id="{FF2A0569-93AF-009D-914A-B1C2CD85AF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13E657-89B5-3994-EC16-99D39D88F1D0}"/>
              </a:ext>
            </a:extLst>
          </p:cNvPr>
          <p:cNvSpPr>
            <a:spLocks noGrp="1"/>
          </p:cNvSpPr>
          <p:nvPr>
            <p:ph type="sldNum" sz="quarter" idx="12"/>
          </p:nvPr>
        </p:nvSpPr>
        <p:spPr/>
        <p:txBody>
          <a:bodyPr/>
          <a:lstStyle/>
          <a:p>
            <a:fld id="{78FB7332-1987-4532-A309-393D1BB00059}" type="slidenum">
              <a:rPr lang="en-IN" smtClean="0"/>
              <a:t>‹#›</a:t>
            </a:fld>
            <a:endParaRPr lang="en-IN"/>
          </a:p>
        </p:txBody>
      </p:sp>
    </p:spTree>
    <p:extLst>
      <p:ext uri="{BB962C8B-B14F-4D97-AF65-F5344CB8AC3E}">
        <p14:creationId xmlns:p14="http://schemas.microsoft.com/office/powerpoint/2010/main" val="3254429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D1A0-87EE-991D-D604-E3E26C3829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34DA2B-E1D2-6318-E7FA-D8851E65D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B56ED7-DD40-C0DA-9710-61B3F939C7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E9274E-6466-AFAF-76F2-E74AFA916F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18F21F-20B1-FA75-6A1C-98854FDD53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9CB9E6C-36DE-7AB7-265B-493FD6F7CF35}"/>
              </a:ext>
            </a:extLst>
          </p:cNvPr>
          <p:cNvSpPr>
            <a:spLocks noGrp="1"/>
          </p:cNvSpPr>
          <p:nvPr>
            <p:ph type="dt" sz="half" idx="10"/>
          </p:nvPr>
        </p:nvSpPr>
        <p:spPr/>
        <p:txBody>
          <a:bodyPr/>
          <a:lstStyle/>
          <a:p>
            <a:fld id="{FC9403DC-B022-4D70-8A23-FFA5AA72D7F9}" type="datetimeFigureOut">
              <a:rPr lang="en-IN" smtClean="0"/>
              <a:t>24-01-2025</a:t>
            </a:fld>
            <a:endParaRPr lang="en-IN"/>
          </a:p>
        </p:txBody>
      </p:sp>
      <p:sp>
        <p:nvSpPr>
          <p:cNvPr id="8" name="Footer Placeholder 7">
            <a:extLst>
              <a:ext uri="{FF2B5EF4-FFF2-40B4-BE49-F238E27FC236}">
                <a16:creationId xmlns:a16="http://schemas.microsoft.com/office/drawing/2014/main" id="{74BBE6B7-7375-6BD1-ED23-1902C622DD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72809D-F2A3-5DC8-41BC-39C1CBE3EC4D}"/>
              </a:ext>
            </a:extLst>
          </p:cNvPr>
          <p:cNvSpPr>
            <a:spLocks noGrp="1"/>
          </p:cNvSpPr>
          <p:nvPr>
            <p:ph type="sldNum" sz="quarter" idx="12"/>
          </p:nvPr>
        </p:nvSpPr>
        <p:spPr/>
        <p:txBody>
          <a:bodyPr/>
          <a:lstStyle/>
          <a:p>
            <a:fld id="{78FB7332-1987-4532-A309-393D1BB00059}" type="slidenum">
              <a:rPr lang="en-IN" smtClean="0"/>
              <a:t>‹#›</a:t>
            </a:fld>
            <a:endParaRPr lang="en-IN"/>
          </a:p>
        </p:txBody>
      </p:sp>
    </p:spTree>
    <p:extLst>
      <p:ext uri="{BB962C8B-B14F-4D97-AF65-F5344CB8AC3E}">
        <p14:creationId xmlns:p14="http://schemas.microsoft.com/office/powerpoint/2010/main" val="3872472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20AE-E268-C75D-5CE4-51716D25A4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D552509-8A63-DB75-BA43-FB7249917111}"/>
              </a:ext>
            </a:extLst>
          </p:cNvPr>
          <p:cNvSpPr>
            <a:spLocks noGrp="1"/>
          </p:cNvSpPr>
          <p:nvPr>
            <p:ph type="dt" sz="half" idx="10"/>
          </p:nvPr>
        </p:nvSpPr>
        <p:spPr/>
        <p:txBody>
          <a:bodyPr/>
          <a:lstStyle/>
          <a:p>
            <a:fld id="{FC9403DC-B022-4D70-8A23-FFA5AA72D7F9}" type="datetimeFigureOut">
              <a:rPr lang="en-IN" smtClean="0"/>
              <a:t>24-01-2025</a:t>
            </a:fld>
            <a:endParaRPr lang="en-IN"/>
          </a:p>
        </p:txBody>
      </p:sp>
      <p:sp>
        <p:nvSpPr>
          <p:cNvPr id="4" name="Footer Placeholder 3">
            <a:extLst>
              <a:ext uri="{FF2B5EF4-FFF2-40B4-BE49-F238E27FC236}">
                <a16:creationId xmlns:a16="http://schemas.microsoft.com/office/drawing/2014/main" id="{271EE7F5-BFD7-D81B-B9FD-E43C6874FB1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1B84BA9-0935-CBDE-A154-8D2BBC22B87F}"/>
              </a:ext>
            </a:extLst>
          </p:cNvPr>
          <p:cNvSpPr>
            <a:spLocks noGrp="1"/>
          </p:cNvSpPr>
          <p:nvPr>
            <p:ph type="sldNum" sz="quarter" idx="12"/>
          </p:nvPr>
        </p:nvSpPr>
        <p:spPr/>
        <p:txBody>
          <a:bodyPr/>
          <a:lstStyle/>
          <a:p>
            <a:fld id="{78FB7332-1987-4532-A309-393D1BB00059}" type="slidenum">
              <a:rPr lang="en-IN" smtClean="0"/>
              <a:t>‹#›</a:t>
            </a:fld>
            <a:endParaRPr lang="en-IN"/>
          </a:p>
        </p:txBody>
      </p:sp>
    </p:spTree>
    <p:extLst>
      <p:ext uri="{BB962C8B-B14F-4D97-AF65-F5344CB8AC3E}">
        <p14:creationId xmlns:p14="http://schemas.microsoft.com/office/powerpoint/2010/main" val="2154517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1DFFED-0566-1958-D5A2-F7CA38483FAF}"/>
              </a:ext>
            </a:extLst>
          </p:cNvPr>
          <p:cNvSpPr>
            <a:spLocks noGrp="1"/>
          </p:cNvSpPr>
          <p:nvPr>
            <p:ph type="dt" sz="half" idx="10"/>
          </p:nvPr>
        </p:nvSpPr>
        <p:spPr/>
        <p:txBody>
          <a:bodyPr/>
          <a:lstStyle/>
          <a:p>
            <a:fld id="{FC9403DC-B022-4D70-8A23-FFA5AA72D7F9}" type="datetimeFigureOut">
              <a:rPr lang="en-IN" smtClean="0"/>
              <a:t>24-01-2025</a:t>
            </a:fld>
            <a:endParaRPr lang="en-IN"/>
          </a:p>
        </p:txBody>
      </p:sp>
      <p:sp>
        <p:nvSpPr>
          <p:cNvPr id="3" name="Footer Placeholder 2">
            <a:extLst>
              <a:ext uri="{FF2B5EF4-FFF2-40B4-BE49-F238E27FC236}">
                <a16:creationId xmlns:a16="http://schemas.microsoft.com/office/drawing/2014/main" id="{D6A4444C-B4DA-8C56-C8EB-CD93EEC8D5D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2B07751-55CF-4927-756B-A6D9DB2ABD6A}"/>
              </a:ext>
            </a:extLst>
          </p:cNvPr>
          <p:cNvSpPr>
            <a:spLocks noGrp="1"/>
          </p:cNvSpPr>
          <p:nvPr>
            <p:ph type="sldNum" sz="quarter" idx="12"/>
          </p:nvPr>
        </p:nvSpPr>
        <p:spPr/>
        <p:txBody>
          <a:bodyPr/>
          <a:lstStyle/>
          <a:p>
            <a:fld id="{78FB7332-1987-4532-A309-393D1BB00059}" type="slidenum">
              <a:rPr lang="en-IN" smtClean="0"/>
              <a:t>‹#›</a:t>
            </a:fld>
            <a:endParaRPr lang="en-IN"/>
          </a:p>
        </p:txBody>
      </p:sp>
    </p:spTree>
    <p:extLst>
      <p:ext uri="{BB962C8B-B14F-4D97-AF65-F5344CB8AC3E}">
        <p14:creationId xmlns:p14="http://schemas.microsoft.com/office/powerpoint/2010/main" val="3661355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E2AA5-084C-04D7-7BB5-02B19DBD9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963FA9-7540-4B2E-1A78-4BC0DEE0A8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DE7605-A4BF-4ACC-72EE-FCF8A10043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7F845B-A644-14D7-5B16-DD8559BD342A}"/>
              </a:ext>
            </a:extLst>
          </p:cNvPr>
          <p:cNvSpPr>
            <a:spLocks noGrp="1"/>
          </p:cNvSpPr>
          <p:nvPr>
            <p:ph type="dt" sz="half" idx="10"/>
          </p:nvPr>
        </p:nvSpPr>
        <p:spPr/>
        <p:txBody>
          <a:bodyPr/>
          <a:lstStyle/>
          <a:p>
            <a:fld id="{FC9403DC-B022-4D70-8A23-FFA5AA72D7F9}" type="datetimeFigureOut">
              <a:rPr lang="en-IN" smtClean="0"/>
              <a:t>24-01-2025</a:t>
            </a:fld>
            <a:endParaRPr lang="en-IN"/>
          </a:p>
        </p:txBody>
      </p:sp>
      <p:sp>
        <p:nvSpPr>
          <p:cNvPr id="6" name="Footer Placeholder 5">
            <a:extLst>
              <a:ext uri="{FF2B5EF4-FFF2-40B4-BE49-F238E27FC236}">
                <a16:creationId xmlns:a16="http://schemas.microsoft.com/office/drawing/2014/main" id="{0B0B9CD6-B71F-AC4F-2AAA-12C3C2096F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C88608-295B-07A7-EB68-98A0E68BA44A}"/>
              </a:ext>
            </a:extLst>
          </p:cNvPr>
          <p:cNvSpPr>
            <a:spLocks noGrp="1"/>
          </p:cNvSpPr>
          <p:nvPr>
            <p:ph type="sldNum" sz="quarter" idx="12"/>
          </p:nvPr>
        </p:nvSpPr>
        <p:spPr/>
        <p:txBody>
          <a:bodyPr/>
          <a:lstStyle/>
          <a:p>
            <a:fld id="{78FB7332-1987-4532-A309-393D1BB00059}" type="slidenum">
              <a:rPr lang="en-IN" smtClean="0"/>
              <a:t>‹#›</a:t>
            </a:fld>
            <a:endParaRPr lang="en-IN"/>
          </a:p>
        </p:txBody>
      </p:sp>
    </p:spTree>
    <p:extLst>
      <p:ext uri="{BB962C8B-B14F-4D97-AF65-F5344CB8AC3E}">
        <p14:creationId xmlns:p14="http://schemas.microsoft.com/office/powerpoint/2010/main" val="1495164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7B382-305A-0C2F-7551-42F82533B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447E62-1123-A625-15A5-944F956AF1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49C80F4-8874-C587-71B5-E891526E5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F005E1-13C2-DB84-48DE-741C0AB4EAF6}"/>
              </a:ext>
            </a:extLst>
          </p:cNvPr>
          <p:cNvSpPr>
            <a:spLocks noGrp="1"/>
          </p:cNvSpPr>
          <p:nvPr>
            <p:ph type="dt" sz="half" idx="10"/>
          </p:nvPr>
        </p:nvSpPr>
        <p:spPr/>
        <p:txBody>
          <a:bodyPr/>
          <a:lstStyle/>
          <a:p>
            <a:fld id="{FC9403DC-B022-4D70-8A23-FFA5AA72D7F9}" type="datetimeFigureOut">
              <a:rPr lang="en-IN" smtClean="0"/>
              <a:t>24-01-2025</a:t>
            </a:fld>
            <a:endParaRPr lang="en-IN"/>
          </a:p>
        </p:txBody>
      </p:sp>
      <p:sp>
        <p:nvSpPr>
          <p:cNvPr id="6" name="Footer Placeholder 5">
            <a:extLst>
              <a:ext uri="{FF2B5EF4-FFF2-40B4-BE49-F238E27FC236}">
                <a16:creationId xmlns:a16="http://schemas.microsoft.com/office/drawing/2014/main" id="{66055EB3-512B-A2E2-D400-50DC5682E4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950E76-B2D9-BA94-B19A-12489B5C2BD5}"/>
              </a:ext>
            </a:extLst>
          </p:cNvPr>
          <p:cNvSpPr>
            <a:spLocks noGrp="1"/>
          </p:cNvSpPr>
          <p:nvPr>
            <p:ph type="sldNum" sz="quarter" idx="12"/>
          </p:nvPr>
        </p:nvSpPr>
        <p:spPr/>
        <p:txBody>
          <a:bodyPr/>
          <a:lstStyle/>
          <a:p>
            <a:fld id="{78FB7332-1987-4532-A309-393D1BB00059}" type="slidenum">
              <a:rPr lang="en-IN" smtClean="0"/>
              <a:t>‹#›</a:t>
            </a:fld>
            <a:endParaRPr lang="en-IN"/>
          </a:p>
        </p:txBody>
      </p:sp>
    </p:spTree>
    <p:extLst>
      <p:ext uri="{BB962C8B-B14F-4D97-AF65-F5344CB8AC3E}">
        <p14:creationId xmlns:p14="http://schemas.microsoft.com/office/powerpoint/2010/main" val="288430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7992E1-80D2-0635-5362-EEE523E2E2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D65210-361D-5AEE-79A8-E59A55E9C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81AD52-788C-2DCF-478A-B65F72B409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403DC-B022-4D70-8A23-FFA5AA72D7F9}" type="datetimeFigureOut">
              <a:rPr lang="en-IN" smtClean="0"/>
              <a:t>24-01-2025</a:t>
            </a:fld>
            <a:endParaRPr lang="en-IN"/>
          </a:p>
        </p:txBody>
      </p:sp>
      <p:sp>
        <p:nvSpPr>
          <p:cNvPr id="5" name="Footer Placeholder 4">
            <a:extLst>
              <a:ext uri="{FF2B5EF4-FFF2-40B4-BE49-F238E27FC236}">
                <a16:creationId xmlns:a16="http://schemas.microsoft.com/office/drawing/2014/main" id="{3EF6CB0D-D109-3951-7DF4-CAAA29B507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BAF298B-358A-F86C-C856-73C2592FC6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B7332-1987-4532-A309-393D1BB00059}" type="slidenum">
              <a:rPr lang="en-IN" smtClean="0"/>
              <a:t>‹#›</a:t>
            </a:fld>
            <a:endParaRPr lang="en-IN"/>
          </a:p>
        </p:txBody>
      </p:sp>
    </p:spTree>
    <p:extLst>
      <p:ext uri="{BB962C8B-B14F-4D97-AF65-F5344CB8AC3E}">
        <p14:creationId xmlns:p14="http://schemas.microsoft.com/office/powerpoint/2010/main" val="3826208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britannica.com/dictionary/avoid" TargetMode="External"/><Relationship Id="rId2" Type="http://schemas.openxmlformats.org/officeDocument/2006/relationships/hyperlink" Target="https://www.britannica.com/science/learn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verywellmind.com/what-is-instrumental-conditioning-2795408"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verywellmind.com/what-is-a-skinner-box-2795875"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psychcentral.com/health/positive-punishmen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britannica.com/science/learnin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verywellmind.com/ivan-pavlov-biography-1849-1936-2795548" TargetMode="External"/><Relationship Id="rId2" Type="http://schemas.openxmlformats.org/officeDocument/2006/relationships/hyperlink" Target="https://www.verywellmind.com/classical-conditioning-2794859"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58F7-8DB4-3A50-7487-BC99781A3927}"/>
              </a:ext>
            </a:extLst>
          </p:cNvPr>
          <p:cNvSpPr>
            <a:spLocks noGrp="1"/>
          </p:cNvSpPr>
          <p:nvPr>
            <p:ph type="ctrTitle"/>
          </p:nvPr>
        </p:nvSpPr>
        <p:spPr>
          <a:xfrm>
            <a:off x="1524000" y="803565"/>
            <a:ext cx="9144000" cy="900544"/>
          </a:xfrm>
        </p:spPr>
        <p:txBody>
          <a:bodyPr>
            <a:normAutofit fontScale="90000"/>
          </a:bodyPr>
          <a:lstStyle/>
          <a:p>
            <a:r>
              <a:rPr lang="en-IN" dirty="0"/>
              <a:t>Learning and Memory</a:t>
            </a:r>
          </a:p>
        </p:txBody>
      </p:sp>
      <p:sp>
        <p:nvSpPr>
          <p:cNvPr id="3" name="Subtitle 2">
            <a:extLst>
              <a:ext uri="{FF2B5EF4-FFF2-40B4-BE49-F238E27FC236}">
                <a16:creationId xmlns:a16="http://schemas.microsoft.com/office/drawing/2014/main" id="{A8F08721-5306-851D-C477-49953D76E47A}"/>
              </a:ext>
            </a:extLst>
          </p:cNvPr>
          <p:cNvSpPr>
            <a:spLocks noGrp="1"/>
          </p:cNvSpPr>
          <p:nvPr>
            <p:ph type="subTitle" idx="1"/>
          </p:nvPr>
        </p:nvSpPr>
        <p:spPr>
          <a:xfrm>
            <a:off x="1524000" y="1981200"/>
            <a:ext cx="9144000" cy="1080655"/>
          </a:xfrm>
        </p:spPr>
        <p:txBody>
          <a:bodyPr>
            <a:normAutofit/>
          </a:bodyPr>
          <a:lstStyle/>
          <a:p>
            <a:endParaRPr lang="en-IN" dirty="0"/>
          </a:p>
          <a:p>
            <a:r>
              <a:rPr lang="en-IN" sz="3200" dirty="0"/>
              <a:t>UNIT-2</a:t>
            </a:r>
          </a:p>
        </p:txBody>
      </p:sp>
      <p:pic>
        <p:nvPicPr>
          <p:cNvPr id="4" name="Picture 3"/>
          <p:cNvPicPr>
            <a:picLocks noChangeAspect="1"/>
          </p:cNvPicPr>
          <p:nvPr/>
        </p:nvPicPr>
        <p:blipFill>
          <a:blip r:embed="rId2"/>
          <a:stretch>
            <a:fillRect/>
          </a:stretch>
        </p:blipFill>
        <p:spPr>
          <a:xfrm>
            <a:off x="3228109" y="3329248"/>
            <a:ext cx="5735782" cy="3528752"/>
          </a:xfrm>
          <a:prstGeom prst="rect">
            <a:avLst/>
          </a:prstGeom>
        </p:spPr>
      </p:pic>
    </p:spTree>
    <p:extLst>
      <p:ext uri="{BB962C8B-B14F-4D97-AF65-F5344CB8AC3E}">
        <p14:creationId xmlns:p14="http://schemas.microsoft.com/office/powerpoint/2010/main" val="1261705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4C20-5A31-3194-E7C7-704F4893BF0C}"/>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8FD31068-F1C0-9B4B-1747-172FE493CDC1}"/>
              </a:ext>
            </a:extLst>
          </p:cNvPr>
          <p:cNvPicPr>
            <a:picLocks noGrp="1" noChangeAspect="1"/>
          </p:cNvPicPr>
          <p:nvPr>
            <p:ph idx="1"/>
          </p:nvPr>
        </p:nvPicPr>
        <p:blipFill>
          <a:blip r:embed="rId2"/>
          <a:stretch>
            <a:fillRect/>
          </a:stretch>
        </p:blipFill>
        <p:spPr>
          <a:xfrm>
            <a:off x="143691" y="12046"/>
            <a:ext cx="11682235" cy="6845953"/>
          </a:xfrm>
          <a:prstGeom prst="rect">
            <a:avLst/>
          </a:prstGeom>
        </p:spPr>
      </p:pic>
    </p:spTree>
    <p:extLst>
      <p:ext uri="{BB962C8B-B14F-4D97-AF65-F5344CB8AC3E}">
        <p14:creationId xmlns:p14="http://schemas.microsoft.com/office/powerpoint/2010/main" val="2993848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1827-8C83-398C-4953-D97D8C4D317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1514AC1-99CC-F10C-5D43-A43473A4BA1F}"/>
              </a:ext>
            </a:extLst>
          </p:cNvPr>
          <p:cNvPicPr>
            <a:picLocks noGrp="1" noChangeAspect="1"/>
          </p:cNvPicPr>
          <p:nvPr>
            <p:ph idx="1"/>
          </p:nvPr>
        </p:nvPicPr>
        <p:blipFill>
          <a:blip r:embed="rId2"/>
          <a:stretch>
            <a:fillRect/>
          </a:stretch>
        </p:blipFill>
        <p:spPr>
          <a:xfrm>
            <a:off x="1" y="365125"/>
            <a:ext cx="11353800" cy="6237139"/>
          </a:xfrm>
          <a:prstGeom prst="rect">
            <a:avLst/>
          </a:prstGeom>
        </p:spPr>
      </p:pic>
    </p:spTree>
    <p:extLst>
      <p:ext uri="{BB962C8B-B14F-4D97-AF65-F5344CB8AC3E}">
        <p14:creationId xmlns:p14="http://schemas.microsoft.com/office/powerpoint/2010/main" val="354905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E4B8-6C5C-4145-6907-25CFD787FC71}"/>
              </a:ext>
            </a:extLst>
          </p:cNvPr>
          <p:cNvSpPr>
            <a:spLocks noGrp="1"/>
          </p:cNvSpPr>
          <p:nvPr>
            <p:ph type="title"/>
          </p:nvPr>
        </p:nvSpPr>
        <p:spPr/>
        <p:txBody>
          <a:bodyPr/>
          <a:lstStyle/>
          <a:p>
            <a:r>
              <a:rPr lang="en-IN" dirty="0"/>
              <a:t>Laws/ Principles of classical conditioning </a:t>
            </a:r>
          </a:p>
        </p:txBody>
      </p:sp>
      <p:pic>
        <p:nvPicPr>
          <p:cNvPr id="4" name="Content Placeholder 3">
            <a:extLst>
              <a:ext uri="{FF2B5EF4-FFF2-40B4-BE49-F238E27FC236}">
                <a16:creationId xmlns:a16="http://schemas.microsoft.com/office/drawing/2014/main" id="{6D7ED6F9-F1DC-48ED-E308-B67B8FB5E166}"/>
              </a:ext>
            </a:extLst>
          </p:cNvPr>
          <p:cNvPicPr>
            <a:picLocks noGrp="1" noChangeAspect="1"/>
          </p:cNvPicPr>
          <p:nvPr>
            <p:ph idx="1"/>
          </p:nvPr>
        </p:nvPicPr>
        <p:blipFill>
          <a:blip r:embed="rId2"/>
          <a:stretch>
            <a:fillRect/>
          </a:stretch>
        </p:blipFill>
        <p:spPr>
          <a:xfrm>
            <a:off x="339634" y="1727076"/>
            <a:ext cx="11364686" cy="5130923"/>
          </a:xfrm>
          <a:prstGeom prst="rect">
            <a:avLst/>
          </a:prstGeom>
        </p:spPr>
      </p:pic>
    </p:spTree>
    <p:extLst>
      <p:ext uri="{BB962C8B-B14F-4D97-AF65-F5344CB8AC3E}">
        <p14:creationId xmlns:p14="http://schemas.microsoft.com/office/powerpoint/2010/main" val="4251181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72E2E-A6EE-E41C-85AE-68871AB5B10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23B5ADD-2EEF-5BDA-81D6-0B340872EC8F}"/>
              </a:ext>
            </a:extLst>
          </p:cNvPr>
          <p:cNvPicPr>
            <a:picLocks noGrp="1" noChangeAspect="1"/>
          </p:cNvPicPr>
          <p:nvPr>
            <p:ph idx="1"/>
          </p:nvPr>
        </p:nvPicPr>
        <p:blipFill>
          <a:blip r:embed="rId2"/>
          <a:stretch>
            <a:fillRect/>
          </a:stretch>
        </p:blipFill>
        <p:spPr>
          <a:xfrm>
            <a:off x="91441" y="305987"/>
            <a:ext cx="11522382" cy="6356070"/>
          </a:xfrm>
          <a:prstGeom prst="rect">
            <a:avLst/>
          </a:prstGeom>
        </p:spPr>
      </p:pic>
    </p:spTree>
    <p:extLst>
      <p:ext uri="{BB962C8B-B14F-4D97-AF65-F5344CB8AC3E}">
        <p14:creationId xmlns:p14="http://schemas.microsoft.com/office/powerpoint/2010/main" val="2028055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4EC4-33B4-3348-9132-7841FCED925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136BEDB-3AF7-3D48-3059-DD5FD33E1091}"/>
              </a:ext>
            </a:extLst>
          </p:cNvPr>
          <p:cNvPicPr>
            <a:picLocks noGrp="1" noChangeAspect="1"/>
          </p:cNvPicPr>
          <p:nvPr>
            <p:ph idx="1"/>
          </p:nvPr>
        </p:nvPicPr>
        <p:blipFill>
          <a:blip r:embed="rId2"/>
          <a:stretch>
            <a:fillRect/>
          </a:stretch>
        </p:blipFill>
        <p:spPr>
          <a:xfrm>
            <a:off x="188536" y="214074"/>
            <a:ext cx="11373439" cy="6535517"/>
          </a:xfrm>
          <a:prstGeom prst="rect">
            <a:avLst/>
          </a:prstGeom>
        </p:spPr>
      </p:pic>
    </p:spTree>
    <p:extLst>
      <p:ext uri="{BB962C8B-B14F-4D97-AF65-F5344CB8AC3E}">
        <p14:creationId xmlns:p14="http://schemas.microsoft.com/office/powerpoint/2010/main" val="2020230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E8AA-3EAB-B676-0F87-339C1FC6E2E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F00E7E2-B574-8460-468B-5022BAA14998}"/>
              </a:ext>
            </a:extLst>
          </p:cNvPr>
          <p:cNvPicPr>
            <a:picLocks noGrp="1" noChangeAspect="1"/>
          </p:cNvPicPr>
          <p:nvPr>
            <p:ph idx="1"/>
          </p:nvPr>
        </p:nvPicPr>
        <p:blipFill>
          <a:blip r:embed="rId2"/>
          <a:stretch>
            <a:fillRect/>
          </a:stretch>
        </p:blipFill>
        <p:spPr>
          <a:xfrm>
            <a:off x="235670" y="291846"/>
            <a:ext cx="11118130" cy="6401185"/>
          </a:xfrm>
          <a:prstGeom prst="rect">
            <a:avLst/>
          </a:prstGeom>
        </p:spPr>
      </p:pic>
    </p:spTree>
    <p:extLst>
      <p:ext uri="{BB962C8B-B14F-4D97-AF65-F5344CB8AC3E}">
        <p14:creationId xmlns:p14="http://schemas.microsoft.com/office/powerpoint/2010/main" val="278984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20FE-BED5-D065-1334-B22CD915220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2D4304C-0224-3E90-350A-3C63C12EC61A}"/>
              </a:ext>
            </a:extLst>
          </p:cNvPr>
          <p:cNvPicPr>
            <a:picLocks noGrp="1" noChangeAspect="1"/>
          </p:cNvPicPr>
          <p:nvPr>
            <p:ph idx="1"/>
          </p:nvPr>
        </p:nvPicPr>
        <p:blipFill>
          <a:blip r:embed="rId2"/>
          <a:stretch>
            <a:fillRect/>
          </a:stretch>
        </p:blipFill>
        <p:spPr>
          <a:xfrm>
            <a:off x="273377" y="57944"/>
            <a:ext cx="11080423" cy="6569099"/>
          </a:xfrm>
          <a:prstGeom prst="rect">
            <a:avLst/>
          </a:prstGeom>
        </p:spPr>
      </p:pic>
    </p:spTree>
    <p:extLst>
      <p:ext uri="{BB962C8B-B14F-4D97-AF65-F5344CB8AC3E}">
        <p14:creationId xmlns:p14="http://schemas.microsoft.com/office/powerpoint/2010/main" val="184939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5E90-AB1B-3D68-2B6B-9A76A523C4B8}"/>
              </a:ext>
            </a:extLst>
          </p:cNvPr>
          <p:cNvSpPr>
            <a:spLocks noGrp="1"/>
          </p:cNvSpPr>
          <p:nvPr>
            <p:ph type="title"/>
          </p:nvPr>
        </p:nvSpPr>
        <p:spPr>
          <a:xfrm>
            <a:off x="0" y="-455007"/>
            <a:ext cx="10515600" cy="1325563"/>
          </a:xfrm>
        </p:spPr>
        <p:txBody>
          <a:bodyPr/>
          <a:lstStyle/>
          <a:p>
            <a:endParaRPr lang="en-IN"/>
          </a:p>
        </p:txBody>
      </p:sp>
      <p:pic>
        <p:nvPicPr>
          <p:cNvPr id="7" name="Content Placeholder 6">
            <a:extLst>
              <a:ext uri="{FF2B5EF4-FFF2-40B4-BE49-F238E27FC236}">
                <a16:creationId xmlns:a16="http://schemas.microsoft.com/office/drawing/2014/main" id="{ECB86DE5-F622-0447-4EC9-E18FAA14D05F}"/>
              </a:ext>
            </a:extLst>
          </p:cNvPr>
          <p:cNvPicPr>
            <a:picLocks noGrp="1" noChangeAspect="1"/>
          </p:cNvPicPr>
          <p:nvPr>
            <p:ph idx="1"/>
          </p:nvPr>
        </p:nvPicPr>
        <p:blipFill>
          <a:blip r:embed="rId2"/>
          <a:stretch>
            <a:fillRect/>
          </a:stretch>
        </p:blipFill>
        <p:spPr>
          <a:xfrm>
            <a:off x="499621" y="226243"/>
            <a:ext cx="11510127" cy="6561056"/>
          </a:xfrm>
          <a:prstGeom prst="rect">
            <a:avLst/>
          </a:prstGeom>
        </p:spPr>
      </p:pic>
    </p:spTree>
    <p:extLst>
      <p:ext uri="{BB962C8B-B14F-4D97-AF65-F5344CB8AC3E}">
        <p14:creationId xmlns:p14="http://schemas.microsoft.com/office/powerpoint/2010/main" val="1412188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DF7E-FEAC-B4E2-8634-F9BD079205C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301027C-124E-13F3-3C54-7B548DDAC9F4}"/>
              </a:ext>
            </a:extLst>
          </p:cNvPr>
          <p:cNvPicPr>
            <a:picLocks noGrp="1" noChangeAspect="1"/>
          </p:cNvPicPr>
          <p:nvPr>
            <p:ph idx="1"/>
          </p:nvPr>
        </p:nvPicPr>
        <p:blipFill>
          <a:blip r:embed="rId2"/>
          <a:stretch>
            <a:fillRect/>
          </a:stretch>
        </p:blipFill>
        <p:spPr>
          <a:xfrm>
            <a:off x="339366" y="541781"/>
            <a:ext cx="11217896" cy="6316219"/>
          </a:xfrm>
          <a:prstGeom prst="rect">
            <a:avLst/>
          </a:prstGeom>
        </p:spPr>
      </p:pic>
    </p:spTree>
    <p:extLst>
      <p:ext uri="{BB962C8B-B14F-4D97-AF65-F5344CB8AC3E}">
        <p14:creationId xmlns:p14="http://schemas.microsoft.com/office/powerpoint/2010/main" val="37492773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C9CAC-D9C9-B825-4456-65931225C638}"/>
              </a:ext>
            </a:extLst>
          </p:cNvPr>
          <p:cNvSpPr>
            <a:spLocks noGrp="1"/>
          </p:cNvSpPr>
          <p:nvPr>
            <p:ph type="title"/>
          </p:nvPr>
        </p:nvSpPr>
        <p:spPr/>
        <p:txBody>
          <a:bodyPr/>
          <a:lstStyle/>
          <a:p>
            <a:r>
              <a:rPr lang="en-IN" b="0" i="0" dirty="0">
                <a:solidFill>
                  <a:srgbClr val="212121"/>
                </a:solidFill>
                <a:effectLst/>
                <a:highlight>
                  <a:srgbClr val="FFFFFF"/>
                </a:highlight>
                <a:latin typeface="FS Albert Extra Bold"/>
              </a:rPr>
              <a:t>                    Operant Conditioning</a:t>
            </a:r>
            <a:br>
              <a:rPr lang="en-IN" b="0" i="0" dirty="0">
                <a:solidFill>
                  <a:srgbClr val="212121"/>
                </a:solidFill>
                <a:effectLst/>
                <a:highlight>
                  <a:srgbClr val="FFFFFF"/>
                </a:highlight>
                <a:latin typeface="FS Albert Extra Bold"/>
              </a:rPr>
            </a:br>
            <a:endParaRPr lang="en-IN" dirty="0"/>
          </a:p>
        </p:txBody>
      </p:sp>
      <p:sp>
        <p:nvSpPr>
          <p:cNvPr id="3" name="Content Placeholder 2">
            <a:extLst>
              <a:ext uri="{FF2B5EF4-FFF2-40B4-BE49-F238E27FC236}">
                <a16:creationId xmlns:a16="http://schemas.microsoft.com/office/drawing/2014/main" id="{604BF69D-ACC7-8C1A-0C3A-B61202970A25}"/>
              </a:ext>
            </a:extLst>
          </p:cNvPr>
          <p:cNvSpPr>
            <a:spLocks noGrp="1"/>
          </p:cNvSpPr>
          <p:nvPr>
            <p:ph idx="1"/>
          </p:nvPr>
        </p:nvSpPr>
        <p:spPr>
          <a:xfrm>
            <a:off x="838200" y="1263192"/>
            <a:ext cx="10515600" cy="4913771"/>
          </a:xfrm>
        </p:spPr>
        <p:txBody>
          <a:bodyPr>
            <a:normAutofit lnSpcReduction="10000"/>
          </a:bodyPr>
          <a:lstStyle/>
          <a:p>
            <a:r>
              <a:rPr lang="en-US" b="0" i="0" dirty="0">
                <a:solidFill>
                  <a:srgbClr val="212121"/>
                </a:solidFill>
                <a:effectLst/>
                <a:highlight>
                  <a:srgbClr val="FFFFFF"/>
                </a:highlight>
                <a:latin typeface="Sitka Display" pitchFamily="2" charset="0"/>
              </a:rPr>
              <a:t>Operant conditioning was first described by behaviorist </a:t>
            </a:r>
            <a:r>
              <a:rPr lang="en-US" b="0" i="0" u="none" strike="noStrike" dirty="0">
                <a:solidFill>
                  <a:srgbClr val="FF0000"/>
                </a:solidFill>
                <a:effectLst/>
                <a:highlight>
                  <a:srgbClr val="FFFFFF"/>
                </a:highlight>
                <a:latin typeface="Sitka Display" pitchFamily="2" charset="0"/>
              </a:rPr>
              <a:t>B.F. Skinner</a:t>
            </a:r>
          </a:p>
          <a:p>
            <a:r>
              <a:rPr lang="en-US" b="0" i="0" dirty="0">
                <a:solidFill>
                  <a:srgbClr val="212121"/>
                </a:solidFill>
                <a:effectLst/>
                <a:highlight>
                  <a:srgbClr val="FFFFFF"/>
                </a:highlight>
                <a:latin typeface="Sitka Display" pitchFamily="2" charset="0"/>
              </a:rPr>
              <a:t>Skinner was more interested in how the </a:t>
            </a:r>
            <a:r>
              <a:rPr lang="en-US" b="0" i="1" dirty="0">
                <a:solidFill>
                  <a:srgbClr val="212121"/>
                </a:solidFill>
                <a:effectLst/>
                <a:highlight>
                  <a:srgbClr val="FFFFFF"/>
                </a:highlight>
                <a:latin typeface="Sitka Display" pitchFamily="2" charset="0"/>
              </a:rPr>
              <a:t>consequences</a:t>
            </a:r>
            <a:r>
              <a:rPr lang="en-US" b="0" i="0" dirty="0">
                <a:solidFill>
                  <a:srgbClr val="212121"/>
                </a:solidFill>
                <a:effectLst/>
                <a:highlight>
                  <a:srgbClr val="FFFFFF"/>
                </a:highlight>
                <a:latin typeface="Sitka Display" pitchFamily="2" charset="0"/>
              </a:rPr>
              <a:t> of people's actions influenced their behavior.</a:t>
            </a:r>
          </a:p>
          <a:p>
            <a:r>
              <a:rPr lang="en-IN" b="1" i="0" dirty="0">
                <a:solidFill>
                  <a:srgbClr val="1A1A1A"/>
                </a:solidFill>
                <a:effectLst/>
                <a:highlight>
                  <a:srgbClr val="FFFFFF"/>
                </a:highlight>
                <a:latin typeface="Georgia" panose="02040502050405020303" pitchFamily="18" charset="0"/>
              </a:rPr>
              <a:t>operant conditioning- </a:t>
            </a:r>
            <a:r>
              <a:rPr lang="en-US" b="0" i="0" dirty="0">
                <a:solidFill>
                  <a:srgbClr val="1A1A1A"/>
                </a:solidFill>
                <a:effectLst/>
                <a:highlight>
                  <a:srgbClr val="FFFFFF"/>
                </a:highlight>
                <a:latin typeface="Georgia" panose="02040502050405020303" pitchFamily="18" charset="0"/>
              </a:rPr>
              <a:t>a mechanism of </a:t>
            </a:r>
            <a:r>
              <a:rPr lang="en-US" b="0" i="0" u="sng" dirty="0">
                <a:effectLst/>
                <a:highlight>
                  <a:srgbClr val="FFFFFF"/>
                </a:highlight>
                <a:latin typeface="Georgia" panose="02040502050405020303" pitchFamily="18" charset="0"/>
                <a:hlinkClick r:id="rId2"/>
              </a:rPr>
              <a:t>learning</a:t>
            </a:r>
            <a:r>
              <a:rPr lang="en-US" b="0" i="0" dirty="0">
                <a:solidFill>
                  <a:srgbClr val="1A1A1A"/>
                </a:solidFill>
                <a:effectLst/>
                <a:highlight>
                  <a:srgbClr val="FFFFFF"/>
                </a:highlight>
                <a:latin typeface="Georgia" panose="02040502050405020303" pitchFamily="18" charset="0"/>
              </a:rPr>
              <a:t> through which humans and animals come to perform or to </a:t>
            </a:r>
            <a:r>
              <a:rPr lang="en-US" b="0" i="0" u="sng" dirty="0">
                <a:effectLst/>
                <a:highlight>
                  <a:srgbClr val="FFFFFF"/>
                </a:highlight>
                <a:latin typeface="Georgia" panose="02040502050405020303" pitchFamily="18" charset="0"/>
                <a:hlinkClick r:id="rId3"/>
              </a:rPr>
              <a:t>avoid</a:t>
            </a:r>
            <a:r>
              <a:rPr lang="en-US" b="0" i="0" dirty="0">
                <a:solidFill>
                  <a:srgbClr val="1A1A1A"/>
                </a:solidFill>
                <a:effectLst/>
                <a:highlight>
                  <a:srgbClr val="FFFFFF"/>
                </a:highlight>
                <a:latin typeface="Georgia" panose="02040502050405020303" pitchFamily="18" charset="0"/>
              </a:rPr>
              <a:t> performing certain </a:t>
            </a:r>
            <a:r>
              <a:rPr lang="en-US" b="0" i="0" dirty="0" err="1">
                <a:solidFill>
                  <a:srgbClr val="1A1A1A"/>
                </a:solidFill>
                <a:effectLst/>
                <a:highlight>
                  <a:srgbClr val="FFFFFF"/>
                </a:highlight>
                <a:latin typeface="Georgia" panose="02040502050405020303" pitchFamily="18" charset="0"/>
              </a:rPr>
              <a:t>behaviours</a:t>
            </a:r>
            <a:r>
              <a:rPr lang="en-US" b="0" i="0" dirty="0">
                <a:solidFill>
                  <a:srgbClr val="1A1A1A"/>
                </a:solidFill>
                <a:effectLst/>
                <a:highlight>
                  <a:srgbClr val="FFFFFF"/>
                </a:highlight>
                <a:latin typeface="Georgia" panose="02040502050405020303" pitchFamily="18" charset="0"/>
              </a:rPr>
              <a:t> in response to the presence or absence of certain environmental stimuli</a:t>
            </a:r>
            <a:endParaRPr lang="en-IN" dirty="0"/>
          </a:p>
          <a:p>
            <a:pPr marL="0" indent="0">
              <a:buNone/>
            </a:pPr>
            <a:endParaRPr lang="en-US" dirty="0">
              <a:solidFill>
                <a:srgbClr val="263DB1"/>
              </a:solidFill>
              <a:highlight>
                <a:srgbClr val="FFFFFF"/>
              </a:highlight>
              <a:latin typeface="Sitka Display" pitchFamily="2" charset="0"/>
            </a:endParaRPr>
          </a:p>
          <a:p>
            <a:r>
              <a:rPr lang="en-US" b="0" i="0" dirty="0">
                <a:solidFill>
                  <a:srgbClr val="212121"/>
                </a:solidFill>
                <a:effectLst/>
                <a:highlight>
                  <a:srgbClr val="F7F9F9"/>
                </a:highlight>
                <a:latin typeface="Sitka Display" pitchFamily="2" charset="0"/>
              </a:rPr>
              <a:t>Skinner used the term </a:t>
            </a:r>
            <a:r>
              <a:rPr lang="en-US" b="0" i="1" dirty="0">
                <a:solidFill>
                  <a:srgbClr val="212121"/>
                </a:solidFill>
                <a:effectLst/>
                <a:highlight>
                  <a:srgbClr val="F7F9F9"/>
                </a:highlight>
                <a:latin typeface="Sitka Display" pitchFamily="2" charset="0"/>
              </a:rPr>
              <a:t>operant</a:t>
            </a:r>
            <a:r>
              <a:rPr lang="en-US" b="0" i="0" dirty="0">
                <a:solidFill>
                  <a:srgbClr val="212121"/>
                </a:solidFill>
                <a:effectLst/>
                <a:highlight>
                  <a:srgbClr val="F7F9F9"/>
                </a:highlight>
                <a:latin typeface="Sitka Display" pitchFamily="2" charset="0"/>
              </a:rPr>
              <a:t> to refer to any "active behavior that operates upon the environment to generate consequences." Skinner's theory explained how we acquire the range of learned behaviors we exhibit every day.</a:t>
            </a:r>
            <a:endParaRPr lang="en-IN" dirty="0">
              <a:latin typeface="Sitka Display" pitchFamily="2" charset="0"/>
            </a:endParaRPr>
          </a:p>
        </p:txBody>
      </p:sp>
    </p:spTree>
    <p:extLst>
      <p:ext uri="{BB962C8B-B14F-4D97-AF65-F5344CB8AC3E}">
        <p14:creationId xmlns:p14="http://schemas.microsoft.com/office/powerpoint/2010/main" val="2886739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9ADEE-BA67-D2C6-5561-2A7545294204}"/>
              </a:ext>
            </a:extLst>
          </p:cNvPr>
          <p:cNvSpPr>
            <a:spLocks noGrp="1"/>
          </p:cNvSpPr>
          <p:nvPr>
            <p:ph type="title"/>
          </p:nvPr>
        </p:nvSpPr>
        <p:spPr>
          <a:xfrm>
            <a:off x="838200" y="365125"/>
            <a:ext cx="10515600" cy="125069"/>
          </a:xfrm>
        </p:spPr>
        <p:txBody>
          <a:bodyPr>
            <a:normAutofit fontScale="90000"/>
          </a:bodyPr>
          <a:lstStyle/>
          <a:p>
            <a:r>
              <a:rPr lang="en-IN" dirty="0"/>
              <a:t/>
            </a:r>
            <a:br>
              <a:rPr lang="en-IN" dirty="0"/>
            </a:br>
            <a:endParaRPr lang="en-IN" dirty="0"/>
          </a:p>
        </p:txBody>
      </p:sp>
      <p:sp>
        <p:nvSpPr>
          <p:cNvPr id="3" name="Content Placeholder 2">
            <a:extLst>
              <a:ext uri="{FF2B5EF4-FFF2-40B4-BE49-F238E27FC236}">
                <a16:creationId xmlns:a16="http://schemas.microsoft.com/office/drawing/2014/main" id="{854A3659-3637-2104-AF06-58628E0B9C26}"/>
              </a:ext>
            </a:extLst>
          </p:cNvPr>
          <p:cNvSpPr>
            <a:spLocks noGrp="1"/>
          </p:cNvSpPr>
          <p:nvPr>
            <p:ph idx="1"/>
          </p:nvPr>
        </p:nvSpPr>
        <p:spPr>
          <a:xfrm>
            <a:off x="130629" y="156754"/>
            <a:ext cx="11730445" cy="6020209"/>
          </a:xfrm>
        </p:spPr>
        <p:txBody>
          <a:bodyPr>
            <a:normAutofit lnSpcReduction="10000"/>
          </a:bodyPr>
          <a:lstStyle/>
          <a:p>
            <a:pPr marL="0" indent="0">
              <a:lnSpc>
                <a:spcPct val="150000"/>
              </a:lnSpc>
              <a:buNone/>
            </a:pPr>
            <a:r>
              <a:rPr lang="en-US" dirty="0">
                <a:latin typeface="Times New Roman" panose="02020603050405020304" pitchFamily="18" charset="0"/>
                <a:cs typeface="Times New Roman" panose="02020603050405020304" pitchFamily="18" charset="0"/>
              </a:rPr>
              <a:t>Learning is the acquisition of skill or knowledge, while memory is the expression of what you've acquired</a:t>
            </a:r>
          </a:p>
          <a:p>
            <a:pPr>
              <a:lnSpc>
                <a:spcPct val="150000"/>
              </a:lnSpc>
            </a:pPr>
            <a:r>
              <a:rPr lang="en-US" b="1" dirty="0">
                <a:solidFill>
                  <a:srgbClr val="202122"/>
                </a:solidFill>
                <a:highlight>
                  <a:srgbClr val="FFFFFF"/>
                </a:highlight>
                <a:latin typeface="Times New Roman" panose="02020603050405020304" pitchFamily="18" charset="0"/>
                <a:cs typeface="Times New Roman" panose="02020603050405020304" pitchFamily="18" charset="0"/>
              </a:rPr>
              <a:t>Learning</a:t>
            </a:r>
            <a:r>
              <a:rPr lang="en-US" dirty="0">
                <a:solidFill>
                  <a:srgbClr val="202122"/>
                </a:solidFill>
                <a:highlight>
                  <a:srgbClr val="FFFFFF"/>
                </a:highlight>
                <a:latin typeface="Times New Roman" panose="02020603050405020304" pitchFamily="18" charset="0"/>
                <a:cs typeface="Times New Roman" panose="02020603050405020304" pitchFamily="18" charset="0"/>
              </a:rPr>
              <a:t> is the process of acquiring new </a:t>
            </a:r>
            <a:r>
              <a:rPr lang="en-US" dirty="0">
                <a:highlight>
                  <a:srgbClr val="FFFFFF"/>
                </a:highlight>
                <a:latin typeface="Times New Roman" panose="02020603050405020304" pitchFamily="18" charset="0"/>
                <a:cs typeface="Times New Roman" panose="02020603050405020304" pitchFamily="18" charset="0"/>
              </a:rPr>
              <a:t>understanding</a:t>
            </a:r>
            <a:r>
              <a:rPr lang="en-US" dirty="0">
                <a:solidFill>
                  <a:srgbClr val="202122"/>
                </a:solidFill>
                <a:highlight>
                  <a:srgbClr val="FFFFFF"/>
                </a:highlight>
                <a:latin typeface="Times New Roman" panose="02020603050405020304" pitchFamily="18" charset="0"/>
                <a:cs typeface="Times New Roman" panose="02020603050405020304" pitchFamily="18" charset="0"/>
              </a:rPr>
              <a:t>, </a:t>
            </a:r>
            <a:r>
              <a:rPr lang="en-US" dirty="0">
                <a:highlight>
                  <a:srgbClr val="FFFFFF"/>
                </a:highlight>
                <a:latin typeface="Times New Roman" panose="02020603050405020304" pitchFamily="18" charset="0"/>
                <a:cs typeface="Times New Roman" panose="02020603050405020304" pitchFamily="18" charset="0"/>
              </a:rPr>
              <a:t>knowledge</a:t>
            </a:r>
            <a:r>
              <a:rPr lang="en-US" dirty="0">
                <a:solidFill>
                  <a:srgbClr val="202122"/>
                </a:solidFill>
                <a:highlight>
                  <a:srgbClr val="FFFFFF"/>
                </a:highlight>
                <a:latin typeface="Times New Roman" panose="02020603050405020304" pitchFamily="18" charset="0"/>
                <a:cs typeface="Times New Roman" panose="02020603050405020304" pitchFamily="18" charset="0"/>
              </a:rPr>
              <a:t>, </a:t>
            </a:r>
            <a:r>
              <a:rPr lang="en-US" dirty="0">
                <a:highlight>
                  <a:srgbClr val="FFFFFF"/>
                </a:highlight>
                <a:latin typeface="Times New Roman" panose="02020603050405020304" pitchFamily="18" charset="0"/>
                <a:cs typeface="Times New Roman" panose="02020603050405020304" pitchFamily="18" charset="0"/>
              </a:rPr>
              <a:t>behaviors</a:t>
            </a:r>
            <a:r>
              <a:rPr lang="en-US" dirty="0">
                <a:solidFill>
                  <a:srgbClr val="202122"/>
                </a:solidFill>
                <a:highlight>
                  <a:srgbClr val="FFFFFF"/>
                </a:highlight>
                <a:latin typeface="Times New Roman" panose="02020603050405020304" pitchFamily="18" charset="0"/>
                <a:cs typeface="Times New Roman" panose="02020603050405020304" pitchFamily="18" charset="0"/>
              </a:rPr>
              <a:t>, </a:t>
            </a:r>
            <a:r>
              <a:rPr lang="en-US" dirty="0">
                <a:highlight>
                  <a:srgbClr val="FFFFFF"/>
                </a:highlight>
                <a:latin typeface="Times New Roman" panose="02020603050405020304" pitchFamily="18" charset="0"/>
                <a:cs typeface="Times New Roman" panose="02020603050405020304" pitchFamily="18" charset="0"/>
              </a:rPr>
              <a:t>skills</a:t>
            </a:r>
            <a:r>
              <a:rPr lang="en-US" dirty="0">
                <a:solidFill>
                  <a:srgbClr val="202122"/>
                </a:solidFill>
                <a:highlight>
                  <a:srgbClr val="FFFFFF"/>
                </a:highlight>
                <a:latin typeface="Times New Roman" panose="02020603050405020304" pitchFamily="18" charset="0"/>
                <a:cs typeface="Times New Roman" panose="02020603050405020304" pitchFamily="18" charset="0"/>
              </a:rPr>
              <a:t>, </a:t>
            </a:r>
          </a:p>
          <a:p>
            <a:pPr marL="0" indent="0">
              <a:lnSpc>
                <a:spcPct val="150000"/>
              </a:lnSpc>
              <a:buNone/>
            </a:pPr>
            <a:r>
              <a:rPr lang="en-US" dirty="0">
                <a:highlight>
                  <a:srgbClr val="FFFFFF"/>
                </a:highlight>
                <a:latin typeface="Times New Roman" panose="02020603050405020304" pitchFamily="18" charset="0"/>
                <a:cs typeface="Times New Roman" panose="02020603050405020304" pitchFamily="18" charset="0"/>
              </a:rPr>
              <a:t>values</a:t>
            </a:r>
            <a:r>
              <a:rPr lang="en-US" dirty="0">
                <a:solidFill>
                  <a:srgbClr val="202122"/>
                </a:solidFill>
                <a:highlight>
                  <a:srgbClr val="FFFFFF"/>
                </a:highlight>
                <a:latin typeface="Times New Roman" panose="02020603050405020304" pitchFamily="18" charset="0"/>
                <a:cs typeface="Times New Roman" panose="02020603050405020304" pitchFamily="18" charset="0"/>
              </a:rPr>
              <a:t>, </a:t>
            </a:r>
            <a:r>
              <a:rPr lang="en-US" dirty="0">
                <a:highlight>
                  <a:srgbClr val="FFFFFF"/>
                </a:highlight>
                <a:latin typeface="Times New Roman" panose="02020603050405020304" pitchFamily="18" charset="0"/>
                <a:cs typeface="Times New Roman" panose="02020603050405020304" pitchFamily="18" charset="0"/>
              </a:rPr>
              <a:t>attitudes</a:t>
            </a:r>
            <a:r>
              <a:rPr lang="en-US" dirty="0">
                <a:solidFill>
                  <a:srgbClr val="202122"/>
                </a:solidFill>
                <a:highlight>
                  <a:srgbClr val="FFFFFF"/>
                </a:highlight>
                <a:latin typeface="Times New Roman" panose="02020603050405020304" pitchFamily="18" charset="0"/>
                <a:cs typeface="Times New Roman" panose="02020603050405020304" pitchFamily="18" charset="0"/>
              </a:rPr>
              <a:t>, and </a:t>
            </a:r>
            <a:r>
              <a:rPr lang="en-US" dirty="0">
                <a:highlight>
                  <a:srgbClr val="FFFFFF"/>
                </a:highlight>
                <a:latin typeface="Times New Roman" panose="02020603050405020304" pitchFamily="18" charset="0"/>
                <a:cs typeface="Times New Roman" panose="02020603050405020304" pitchFamily="18" charset="0"/>
              </a:rPr>
              <a:t>preferences.</a:t>
            </a:r>
          </a:p>
          <a:p>
            <a:pPr marL="0" indent="0">
              <a:lnSpc>
                <a:spcPct val="150000"/>
              </a:lnSpc>
              <a:buNone/>
            </a:pPr>
            <a:endParaRPr lang="en-US" b="0" i="0" dirty="0">
              <a:effectLst/>
              <a:highlight>
                <a:srgbClr val="FFFFFF"/>
              </a:highlight>
              <a:latin typeface="Times New Roman" panose="02020603050405020304" pitchFamily="18" charset="0"/>
              <a:cs typeface="Times New Roman" panose="02020603050405020304" pitchFamily="18" charset="0"/>
            </a:endParaRPr>
          </a:p>
          <a:p>
            <a:pPr>
              <a:lnSpc>
                <a:spcPct val="150000"/>
              </a:lnSpc>
            </a:pPr>
            <a:r>
              <a:rPr lang="en-US" b="0" i="0" dirty="0">
                <a:solidFill>
                  <a:srgbClr val="474747"/>
                </a:solidFill>
                <a:effectLst/>
                <a:highlight>
                  <a:srgbClr val="FFFFFF"/>
                </a:highlight>
                <a:latin typeface="Times New Roman" panose="02020603050405020304" pitchFamily="18" charset="0"/>
                <a:cs typeface="Times New Roman" panose="02020603050405020304" pitchFamily="18" charset="0"/>
              </a:rPr>
              <a:t>The learning process </a:t>
            </a:r>
            <a:r>
              <a:rPr lang="en-US" dirty="0">
                <a:solidFill>
                  <a:srgbClr val="474747"/>
                </a:solidFill>
                <a:highlight>
                  <a:srgbClr val="FFFFFF"/>
                </a:highlight>
                <a:latin typeface="Times New Roman" panose="02020603050405020304" pitchFamily="18" charset="0"/>
                <a:cs typeface="Times New Roman" panose="02020603050405020304" pitchFamily="18" charset="0"/>
              </a:rPr>
              <a:t> Involves an interactive procedure with multiple different components</a:t>
            </a:r>
            <a:r>
              <a:rPr lang="en-US" b="0" i="0" dirty="0">
                <a:solidFill>
                  <a:schemeClr val="bg1"/>
                </a:solidFill>
                <a:effectLst/>
                <a:highlight>
                  <a:srgbClr val="FFFFFF"/>
                </a:highlight>
                <a:latin typeface="Times New Roman" panose="02020603050405020304" pitchFamily="18" charset="0"/>
                <a:cs typeface="Times New Roman" panose="02020603050405020304" pitchFamily="18" charset="0"/>
              </a:rPr>
              <a:t>.</a:t>
            </a:r>
            <a:r>
              <a:rPr lang="en-US" b="0" i="0" dirty="0">
                <a:solidFill>
                  <a:srgbClr val="474747"/>
                </a:solidFill>
                <a:effectLst/>
                <a:highlight>
                  <a:srgbClr val="FFFFFF"/>
                </a:highlight>
                <a:latin typeface="Times New Roman" panose="02020603050405020304" pitchFamily="18" charset="0"/>
                <a:cs typeface="Times New Roman" panose="02020603050405020304" pitchFamily="18" charset="0"/>
              </a:rPr>
              <a:t> Memory, attention, language, organization, processing, writing, and thinking at a higher order.</a:t>
            </a:r>
          </a:p>
          <a:p>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007531" y="888273"/>
            <a:ext cx="3709852" cy="3370217"/>
          </a:xfrm>
          <a:prstGeom prst="rect">
            <a:avLst/>
          </a:prstGeom>
        </p:spPr>
      </p:pic>
    </p:spTree>
    <p:extLst>
      <p:ext uri="{BB962C8B-B14F-4D97-AF65-F5344CB8AC3E}">
        <p14:creationId xmlns:p14="http://schemas.microsoft.com/office/powerpoint/2010/main" val="2984004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E922-A01A-7485-D324-3EA8D1A348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4448C8-B12E-FA88-93E0-50264DDE9210}"/>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201BA3B1-DD29-4499-D209-AE3498BAADA5}"/>
              </a:ext>
            </a:extLst>
          </p:cNvPr>
          <p:cNvPicPr>
            <a:picLocks noChangeAspect="1"/>
          </p:cNvPicPr>
          <p:nvPr/>
        </p:nvPicPr>
        <p:blipFill>
          <a:blip r:embed="rId2"/>
          <a:stretch>
            <a:fillRect/>
          </a:stretch>
        </p:blipFill>
        <p:spPr>
          <a:xfrm>
            <a:off x="141402" y="263950"/>
            <a:ext cx="11755225" cy="6438507"/>
          </a:xfrm>
          <a:prstGeom prst="rect">
            <a:avLst/>
          </a:prstGeom>
        </p:spPr>
      </p:pic>
    </p:spTree>
    <p:extLst>
      <p:ext uri="{BB962C8B-B14F-4D97-AF65-F5344CB8AC3E}">
        <p14:creationId xmlns:p14="http://schemas.microsoft.com/office/powerpoint/2010/main" val="2296708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588A-6B3F-E8AC-0B39-C854F88BAF75}"/>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BE0D4A61-C6A5-FB21-36FB-7F4D0AF82567}"/>
              </a:ext>
            </a:extLst>
          </p:cNvPr>
          <p:cNvPicPr>
            <a:picLocks noGrp="1" noChangeAspect="1"/>
          </p:cNvPicPr>
          <p:nvPr>
            <p:ph idx="1"/>
          </p:nvPr>
        </p:nvPicPr>
        <p:blipFill>
          <a:blip r:embed="rId2"/>
          <a:stretch>
            <a:fillRect/>
          </a:stretch>
        </p:blipFill>
        <p:spPr>
          <a:xfrm>
            <a:off x="593889" y="235670"/>
            <a:ext cx="11010507" cy="6622330"/>
          </a:xfrm>
          <a:prstGeom prst="rect">
            <a:avLst/>
          </a:prstGeom>
        </p:spPr>
      </p:pic>
    </p:spTree>
    <p:extLst>
      <p:ext uri="{BB962C8B-B14F-4D97-AF65-F5344CB8AC3E}">
        <p14:creationId xmlns:p14="http://schemas.microsoft.com/office/powerpoint/2010/main" val="4826230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5D82-C4D8-B857-A9F5-F31F20C5DD71}"/>
              </a:ext>
            </a:extLst>
          </p:cNvPr>
          <p:cNvSpPr>
            <a:spLocks noGrp="1"/>
          </p:cNvSpPr>
          <p:nvPr>
            <p:ph type="title"/>
          </p:nvPr>
        </p:nvSpPr>
        <p:spPr>
          <a:xfrm>
            <a:off x="838200" y="365125"/>
            <a:ext cx="10515600" cy="7793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0A1F92E-6091-2F08-C48C-727A6A9334AB}"/>
              </a:ext>
            </a:extLst>
          </p:cNvPr>
          <p:cNvSpPr>
            <a:spLocks noGrp="1"/>
          </p:cNvSpPr>
          <p:nvPr>
            <p:ph idx="1"/>
          </p:nvPr>
        </p:nvSpPr>
        <p:spPr>
          <a:xfrm>
            <a:off x="838200" y="365125"/>
            <a:ext cx="10515600" cy="5811838"/>
          </a:xfrm>
        </p:spPr>
        <p:txBody>
          <a:bodyPr/>
          <a:lstStyle/>
          <a:p>
            <a:pPr>
              <a:buFont typeface="Wingdings" panose="05000000000000000000" pitchFamily="2" charset="2"/>
              <a:buChar char="v"/>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Operant conditioning, sometimes referred to as </a:t>
            </a:r>
            <a:r>
              <a:rPr lang="en-US" b="0" i="0" u="sng" dirty="0">
                <a:solidFill>
                  <a:srgbClr val="1A55AD"/>
                </a:solidFill>
                <a:effectLst/>
                <a:highlight>
                  <a:srgbClr val="FFFFFF"/>
                </a:highlight>
                <a:latin typeface="Times New Roman" panose="02020603050405020304" pitchFamily="18" charset="0"/>
                <a:cs typeface="Times New Roman" panose="02020603050405020304" pitchFamily="18" charset="0"/>
                <a:hlinkClick r:id="rId2"/>
              </a:rPr>
              <a:t>instrumental conditioning</a:t>
            </a: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 is a learning method that employs rewards and punishments for behavior. </a:t>
            </a:r>
          </a:p>
          <a:p>
            <a:pPr>
              <a:buFont typeface="Wingdings" panose="05000000000000000000" pitchFamily="2" charset="2"/>
              <a:buChar char="v"/>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Through operant conditioning, an association is made between a behavior and a consequence (whether negative or positive) for that behavior</a:t>
            </a:r>
          </a:p>
          <a:p>
            <a:pPr>
              <a:buFont typeface="Wingdings" panose="05000000000000000000" pitchFamily="2" charset="2"/>
              <a:buChar char="v"/>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For example, when lab rats press a lever when a green light is on, they receive a food pellet as a reward. </a:t>
            </a:r>
          </a:p>
          <a:p>
            <a:pPr>
              <a:buFont typeface="Wingdings" panose="05000000000000000000" pitchFamily="2" charset="2"/>
              <a:buChar char="v"/>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When they press the lever when a red light is on, they receive a mild electric shock. As a result, they learn to press the lever when the green light is on and avoid the red light.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7502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B2259-8912-358E-F1D3-A07E8C675CC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C66E97F-C089-DD65-14BF-8553526AA449}"/>
              </a:ext>
            </a:extLst>
          </p:cNvPr>
          <p:cNvPicPr>
            <a:picLocks noGrp="1" noChangeAspect="1"/>
          </p:cNvPicPr>
          <p:nvPr>
            <p:ph idx="1"/>
          </p:nvPr>
        </p:nvPicPr>
        <p:blipFill>
          <a:blip r:embed="rId2"/>
          <a:stretch>
            <a:fillRect/>
          </a:stretch>
        </p:blipFill>
        <p:spPr>
          <a:xfrm>
            <a:off x="145331" y="260948"/>
            <a:ext cx="11854991" cy="6413229"/>
          </a:xfrm>
          <a:prstGeom prst="rect">
            <a:avLst/>
          </a:prstGeom>
        </p:spPr>
      </p:pic>
    </p:spTree>
    <p:extLst>
      <p:ext uri="{BB962C8B-B14F-4D97-AF65-F5344CB8AC3E}">
        <p14:creationId xmlns:p14="http://schemas.microsoft.com/office/powerpoint/2010/main" val="27011814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A6E4-FF65-069C-2670-D906AC2CE2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2BF526-8233-0F30-79AF-4F263D767C28}"/>
              </a:ext>
            </a:extLst>
          </p:cNvPr>
          <p:cNvSpPr>
            <a:spLocks noGrp="1"/>
          </p:cNvSpPr>
          <p:nvPr>
            <p:ph idx="1"/>
          </p:nvPr>
        </p:nvSpPr>
        <p:spPr>
          <a:xfrm>
            <a:off x="838200" y="84841"/>
            <a:ext cx="10515600" cy="6092122"/>
          </a:xfrm>
        </p:spPr>
        <p:txBody>
          <a:bodyPr/>
          <a:lstStyle/>
          <a:p>
            <a:pPr algn="l" fontAlgn="base"/>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He created a device known as an operant conditioning chamber, often referred to today as a </a:t>
            </a:r>
            <a:r>
              <a:rPr lang="en-US" b="0" i="0" u="sng" dirty="0">
                <a:solidFill>
                  <a:srgbClr val="1A55AD"/>
                </a:solidFill>
                <a:effectLst/>
                <a:highlight>
                  <a:srgbClr val="FFFFFF"/>
                </a:highlight>
                <a:latin typeface="Times New Roman" panose="02020603050405020304" pitchFamily="18" charset="0"/>
                <a:cs typeface="Times New Roman" panose="02020603050405020304" pitchFamily="18" charset="0"/>
                <a:hlinkClick r:id="rId2"/>
              </a:rPr>
              <a:t>Skinner box</a:t>
            </a: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 </a:t>
            </a:r>
          </a:p>
          <a:p>
            <a:pPr algn="l" fontAlgn="base"/>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The chamber could hold a small animal, such as a rat or pigeon. The box also contained a bar or key that the animal could press in order to receive a reward.</a:t>
            </a:r>
          </a:p>
          <a:p>
            <a:pPr algn="l" fontAlgn="base"/>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In order to track responses, Skinner also developed a device known as a cumulative recorder. The device recorded responses as an upward movement of a line so that response rates could be read by looking at the slope of the line.</a:t>
            </a:r>
          </a:p>
          <a:p>
            <a:endParaRPr lang="en-IN" dirty="0"/>
          </a:p>
        </p:txBody>
      </p:sp>
    </p:spTree>
    <p:extLst>
      <p:ext uri="{BB962C8B-B14F-4D97-AF65-F5344CB8AC3E}">
        <p14:creationId xmlns:p14="http://schemas.microsoft.com/office/powerpoint/2010/main" val="22762029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1222-BCB4-5669-787C-F43ABE3518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C4B771-D8BB-55A1-BDF5-8E2A78262760}"/>
              </a:ext>
            </a:extLst>
          </p:cNvPr>
          <p:cNvSpPr>
            <a:spLocks noGrp="1"/>
          </p:cNvSpPr>
          <p:nvPr>
            <p:ph idx="1"/>
          </p:nvPr>
        </p:nvSpPr>
        <p:spPr>
          <a:xfrm>
            <a:off x="606458" y="-81332"/>
            <a:ext cx="11136984" cy="6176963"/>
          </a:xfrm>
        </p:spPr>
        <p:txBody>
          <a:bodyPr/>
          <a:lstStyle/>
          <a:p>
            <a:pPr marL="0" indent="0">
              <a:buNone/>
            </a:pPr>
            <a:r>
              <a:rPr lang="en-IN" b="1" i="0" dirty="0">
                <a:solidFill>
                  <a:srgbClr val="231F20"/>
                </a:solidFill>
                <a:effectLst/>
                <a:latin typeface="Tiempos Headline SemiBold"/>
              </a:rPr>
              <a:t>Reinforcement and punishment</a:t>
            </a:r>
          </a:p>
          <a:p>
            <a:pPr algn="l">
              <a:buFont typeface="Arial" panose="020B0604020202020204" pitchFamily="34" charset="0"/>
              <a:buChar char="•"/>
            </a:pPr>
            <a:r>
              <a:rPr lang="en-US" sz="2400" b="1" i="0" dirty="0">
                <a:solidFill>
                  <a:srgbClr val="231F20"/>
                </a:solidFill>
                <a:effectLst/>
                <a:latin typeface="Proxima Nova"/>
              </a:rPr>
              <a:t>Positive reinforcers: </a:t>
            </a:r>
            <a:r>
              <a:rPr lang="en-US" sz="2400" b="0" i="0" dirty="0">
                <a:solidFill>
                  <a:srgbClr val="231F20"/>
                </a:solidFill>
                <a:effectLst/>
                <a:latin typeface="Proxima Nova"/>
              </a:rPr>
              <a:t>the addition of a reward</a:t>
            </a:r>
          </a:p>
          <a:p>
            <a:pPr algn="l">
              <a:buFont typeface="Arial" panose="020B0604020202020204" pitchFamily="34" charset="0"/>
              <a:buChar char="•"/>
            </a:pPr>
            <a:r>
              <a:rPr lang="en-US" sz="2400" b="1" i="0" dirty="0">
                <a:solidFill>
                  <a:srgbClr val="231F20"/>
                </a:solidFill>
                <a:effectLst/>
                <a:latin typeface="Proxima Nova"/>
              </a:rPr>
              <a:t>Negative reinforcers: </a:t>
            </a:r>
            <a:r>
              <a:rPr lang="en-US" sz="2400" b="0" i="0" dirty="0">
                <a:solidFill>
                  <a:srgbClr val="231F20"/>
                </a:solidFill>
                <a:effectLst/>
                <a:latin typeface="Proxima Nova"/>
              </a:rPr>
              <a:t>the removal of a punishment</a:t>
            </a:r>
          </a:p>
          <a:p>
            <a:pPr algn="l">
              <a:buFont typeface="Arial" panose="020B0604020202020204" pitchFamily="34" charset="0"/>
              <a:buChar char="•"/>
            </a:pPr>
            <a:r>
              <a:rPr lang="en-US" sz="2400" b="1" i="0" dirty="0">
                <a:solidFill>
                  <a:srgbClr val="231F20"/>
                </a:solidFill>
                <a:effectLst/>
                <a:latin typeface="Proxima Nova"/>
              </a:rPr>
              <a:t>Positive punishers:</a:t>
            </a:r>
            <a:r>
              <a:rPr lang="en-US" sz="2400" b="0" i="0" dirty="0">
                <a:solidFill>
                  <a:srgbClr val="231F20"/>
                </a:solidFill>
                <a:effectLst/>
                <a:latin typeface="Proxima Nova"/>
              </a:rPr>
              <a:t> the addition of a </a:t>
            </a:r>
            <a:r>
              <a:rPr lang="en-US" sz="2400" b="0" i="0" u="sng" dirty="0">
                <a:solidFill>
                  <a:srgbClr val="3D5A99"/>
                </a:solidFill>
                <a:effectLst/>
                <a:latin typeface="Proxima Nova"/>
                <a:hlinkClick r:id="rId2"/>
              </a:rPr>
              <a:t>punishment</a:t>
            </a:r>
            <a:endParaRPr lang="en-US" sz="2400" b="0" i="0" dirty="0">
              <a:solidFill>
                <a:srgbClr val="231F20"/>
              </a:solidFill>
              <a:effectLst/>
              <a:latin typeface="Proxima Nova"/>
            </a:endParaRPr>
          </a:p>
          <a:p>
            <a:pPr algn="l">
              <a:buFont typeface="Arial" panose="020B0604020202020204" pitchFamily="34" charset="0"/>
              <a:buChar char="•"/>
            </a:pPr>
            <a:r>
              <a:rPr lang="en-US" sz="2400" b="1" i="0" dirty="0">
                <a:solidFill>
                  <a:srgbClr val="231F20"/>
                </a:solidFill>
                <a:effectLst/>
                <a:latin typeface="Proxima Nova"/>
              </a:rPr>
              <a:t>Negative punishers:</a:t>
            </a:r>
            <a:r>
              <a:rPr lang="en-US" sz="2400" b="0" i="0" dirty="0">
                <a:solidFill>
                  <a:srgbClr val="231F20"/>
                </a:solidFill>
                <a:effectLst/>
                <a:latin typeface="Proxima Nova"/>
              </a:rPr>
              <a:t> the removal of a reward</a:t>
            </a:r>
          </a:p>
          <a:p>
            <a:endParaRPr lang="en-IN" dirty="0"/>
          </a:p>
        </p:txBody>
      </p:sp>
      <p:pic>
        <p:nvPicPr>
          <p:cNvPr id="4" name="Picture 3">
            <a:extLst>
              <a:ext uri="{FF2B5EF4-FFF2-40B4-BE49-F238E27FC236}">
                <a16:creationId xmlns:a16="http://schemas.microsoft.com/office/drawing/2014/main" id="{8570B0F6-EBDD-3851-480E-3F58394A9FE5}"/>
              </a:ext>
            </a:extLst>
          </p:cNvPr>
          <p:cNvPicPr>
            <a:picLocks noChangeAspect="1"/>
          </p:cNvPicPr>
          <p:nvPr/>
        </p:nvPicPr>
        <p:blipFill>
          <a:blip r:embed="rId3"/>
          <a:stretch>
            <a:fillRect/>
          </a:stretch>
        </p:blipFill>
        <p:spPr>
          <a:xfrm>
            <a:off x="2092037" y="2438401"/>
            <a:ext cx="8767642" cy="4419600"/>
          </a:xfrm>
          <a:prstGeom prst="rect">
            <a:avLst/>
          </a:prstGeom>
        </p:spPr>
      </p:pic>
    </p:spTree>
    <p:extLst>
      <p:ext uri="{BB962C8B-B14F-4D97-AF65-F5344CB8AC3E}">
        <p14:creationId xmlns:p14="http://schemas.microsoft.com/office/powerpoint/2010/main" val="2542856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E22C8-02C8-AF83-A4A5-F3C73DE49CE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D8AAA2A-CD64-0081-40E3-4B445509048D}"/>
              </a:ext>
            </a:extLst>
          </p:cNvPr>
          <p:cNvPicPr>
            <a:picLocks noGrp="1" noChangeAspect="1"/>
          </p:cNvPicPr>
          <p:nvPr>
            <p:ph idx="1"/>
          </p:nvPr>
        </p:nvPicPr>
        <p:blipFill>
          <a:blip r:embed="rId2"/>
          <a:stretch>
            <a:fillRect/>
          </a:stretch>
        </p:blipFill>
        <p:spPr>
          <a:xfrm>
            <a:off x="480767" y="390827"/>
            <a:ext cx="11001080" cy="6914946"/>
          </a:xfrm>
          <a:prstGeom prst="rect">
            <a:avLst/>
          </a:prstGeom>
        </p:spPr>
      </p:pic>
    </p:spTree>
    <p:extLst>
      <p:ext uri="{BB962C8B-B14F-4D97-AF65-F5344CB8AC3E}">
        <p14:creationId xmlns:p14="http://schemas.microsoft.com/office/powerpoint/2010/main" val="16444035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5427-7DD3-E83C-52D7-23EC17AAC6A4}"/>
              </a:ext>
            </a:extLst>
          </p:cNvPr>
          <p:cNvSpPr>
            <a:spLocks noGrp="1"/>
          </p:cNvSpPr>
          <p:nvPr>
            <p:ph type="title"/>
          </p:nvPr>
        </p:nvSpPr>
        <p:spPr/>
        <p:txBody>
          <a:bodyPr/>
          <a:lstStyle/>
          <a:p>
            <a:r>
              <a:rPr lang="en-IN" dirty="0"/>
              <a:t>Schedules of Reinforcement </a:t>
            </a:r>
          </a:p>
        </p:txBody>
      </p:sp>
      <p:pic>
        <p:nvPicPr>
          <p:cNvPr id="4" name="Content Placeholder 3">
            <a:extLst>
              <a:ext uri="{FF2B5EF4-FFF2-40B4-BE49-F238E27FC236}">
                <a16:creationId xmlns:a16="http://schemas.microsoft.com/office/drawing/2014/main" id="{AB5BAB1C-9447-0C18-72E9-BF168CF5BBE1}"/>
              </a:ext>
            </a:extLst>
          </p:cNvPr>
          <p:cNvPicPr>
            <a:picLocks noGrp="1" noChangeAspect="1"/>
          </p:cNvPicPr>
          <p:nvPr>
            <p:ph idx="1"/>
          </p:nvPr>
        </p:nvPicPr>
        <p:blipFill>
          <a:blip r:embed="rId2"/>
          <a:stretch>
            <a:fillRect/>
          </a:stretch>
        </p:blipFill>
        <p:spPr>
          <a:xfrm>
            <a:off x="386499" y="1690687"/>
            <a:ext cx="11217897" cy="5049477"/>
          </a:xfrm>
          <a:prstGeom prst="rect">
            <a:avLst/>
          </a:prstGeom>
        </p:spPr>
      </p:pic>
    </p:spTree>
    <p:extLst>
      <p:ext uri="{BB962C8B-B14F-4D97-AF65-F5344CB8AC3E}">
        <p14:creationId xmlns:p14="http://schemas.microsoft.com/office/powerpoint/2010/main" val="16494824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6961-7BCD-B1B5-7DCD-F68528822CE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6F3176A-0F39-61E3-3D0A-5B12C7B99986}"/>
              </a:ext>
            </a:extLst>
          </p:cNvPr>
          <p:cNvPicPr>
            <a:picLocks noGrp="1" noChangeAspect="1"/>
          </p:cNvPicPr>
          <p:nvPr>
            <p:ph idx="1"/>
          </p:nvPr>
        </p:nvPicPr>
        <p:blipFill>
          <a:blip r:embed="rId2"/>
          <a:stretch>
            <a:fillRect/>
          </a:stretch>
        </p:blipFill>
        <p:spPr>
          <a:xfrm>
            <a:off x="216816" y="113121"/>
            <a:ext cx="11858920" cy="6645897"/>
          </a:xfrm>
          <a:prstGeom prst="rect">
            <a:avLst/>
          </a:prstGeom>
        </p:spPr>
      </p:pic>
    </p:spTree>
    <p:extLst>
      <p:ext uri="{BB962C8B-B14F-4D97-AF65-F5344CB8AC3E}">
        <p14:creationId xmlns:p14="http://schemas.microsoft.com/office/powerpoint/2010/main" val="22083812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D14FC-11CB-45A2-17ED-CA9AB56979E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8B8BDF4-0665-ACA1-DCEE-F6C99465FB5F}"/>
              </a:ext>
            </a:extLst>
          </p:cNvPr>
          <p:cNvPicPr>
            <a:picLocks noGrp="1" noChangeAspect="1"/>
          </p:cNvPicPr>
          <p:nvPr>
            <p:ph idx="1"/>
          </p:nvPr>
        </p:nvPicPr>
        <p:blipFill>
          <a:blip r:embed="rId2"/>
          <a:stretch>
            <a:fillRect/>
          </a:stretch>
        </p:blipFill>
        <p:spPr>
          <a:xfrm>
            <a:off x="169682" y="195606"/>
            <a:ext cx="11783506" cy="6466788"/>
          </a:xfrm>
          <a:prstGeom prst="rect">
            <a:avLst/>
          </a:prstGeom>
        </p:spPr>
      </p:pic>
    </p:spTree>
    <p:extLst>
      <p:ext uri="{BB962C8B-B14F-4D97-AF65-F5344CB8AC3E}">
        <p14:creationId xmlns:p14="http://schemas.microsoft.com/office/powerpoint/2010/main" val="34784572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444137" y="101328"/>
            <a:ext cx="11194869" cy="6756672"/>
          </a:xfrm>
          <a:prstGeom prst="rect">
            <a:avLst/>
          </a:prstGeom>
        </p:spPr>
      </p:pic>
    </p:spTree>
    <p:extLst>
      <p:ext uri="{BB962C8B-B14F-4D97-AF65-F5344CB8AC3E}">
        <p14:creationId xmlns:p14="http://schemas.microsoft.com/office/powerpoint/2010/main" val="3701723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A0FE-31AE-7635-DABB-DD3792795354}"/>
              </a:ext>
            </a:extLst>
          </p:cNvPr>
          <p:cNvSpPr>
            <a:spLocks noGrp="1"/>
          </p:cNvSpPr>
          <p:nvPr>
            <p:ph type="title"/>
          </p:nvPr>
        </p:nvSpPr>
        <p:spPr/>
        <p:txBody>
          <a:bodyPr/>
          <a:lstStyle/>
          <a:p>
            <a:r>
              <a:rPr lang="en-IN" dirty="0"/>
              <a:t>                     Trial and error learning </a:t>
            </a:r>
          </a:p>
        </p:txBody>
      </p:sp>
      <p:sp>
        <p:nvSpPr>
          <p:cNvPr id="3" name="Content Placeholder 2">
            <a:extLst>
              <a:ext uri="{FF2B5EF4-FFF2-40B4-BE49-F238E27FC236}">
                <a16:creationId xmlns:a16="http://schemas.microsoft.com/office/drawing/2014/main" id="{EDD68C58-9B66-9421-BFF3-3FED1DDAE37A}"/>
              </a:ext>
            </a:extLst>
          </p:cNvPr>
          <p:cNvSpPr>
            <a:spLocks noGrp="1"/>
          </p:cNvSpPr>
          <p:nvPr>
            <p:ph idx="1"/>
          </p:nvPr>
        </p:nvSpPr>
        <p:spPr>
          <a:xfrm>
            <a:off x="508262" y="1690688"/>
            <a:ext cx="10515600" cy="4351338"/>
          </a:xfrm>
        </p:spPr>
        <p:txBody>
          <a:bodyPr/>
          <a:lstStyle/>
          <a:p>
            <a:r>
              <a:rPr lang="en-US" dirty="0" err="1"/>
              <a:t>E.L.Thorndike</a:t>
            </a:r>
            <a:r>
              <a:rPr lang="en-US" dirty="0"/>
              <a:t> (1874-1949) was the chief exponent of </a:t>
            </a:r>
            <a:r>
              <a:rPr lang="en-US" b="1" dirty="0"/>
              <a:t>the theory of connectionism or trial and error. </a:t>
            </a:r>
            <a:endParaRPr lang="en-IN" b="1" dirty="0"/>
          </a:p>
        </p:txBody>
      </p:sp>
      <p:pic>
        <p:nvPicPr>
          <p:cNvPr id="4" name="Picture 3">
            <a:extLst>
              <a:ext uri="{FF2B5EF4-FFF2-40B4-BE49-F238E27FC236}">
                <a16:creationId xmlns:a16="http://schemas.microsoft.com/office/drawing/2014/main" id="{28C97C7A-AAE2-EEB8-8AD0-58FE9AE7F21D}"/>
              </a:ext>
            </a:extLst>
          </p:cNvPr>
          <p:cNvPicPr>
            <a:picLocks noChangeAspect="1"/>
          </p:cNvPicPr>
          <p:nvPr/>
        </p:nvPicPr>
        <p:blipFill>
          <a:blip r:embed="rId2"/>
          <a:stretch>
            <a:fillRect/>
          </a:stretch>
        </p:blipFill>
        <p:spPr>
          <a:xfrm>
            <a:off x="508263" y="2516957"/>
            <a:ext cx="11388364" cy="3975917"/>
          </a:xfrm>
          <a:prstGeom prst="rect">
            <a:avLst/>
          </a:prstGeom>
        </p:spPr>
      </p:pic>
    </p:spTree>
    <p:extLst>
      <p:ext uri="{BB962C8B-B14F-4D97-AF65-F5344CB8AC3E}">
        <p14:creationId xmlns:p14="http://schemas.microsoft.com/office/powerpoint/2010/main" val="3694763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2886-AA13-A464-54CD-FA511045D35C}"/>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6590B36-C428-D094-016C-65FC0BC92C36}"/>
              </a:ext>
            </a:extLst>
          </p:cNvPr>
          <p:cNvPicPr>
            <a:picLocks noGrp="1" noChangeAspect="1"/>
          </p:cNvPicPr>
          <p:nvPr>
            <p:ph idx="1"/>
          </p:nvPr>
        </p:nvPicPr>
        <p:blipFill>
          <a:blip r:embed="rId2"/>
          <a:stretch>
            <a:fillRect/>
          </a:stretch>
        </p:blipFill>
        <p:spPr>
          <a:xfrm>
            <a:off x="282804" y="141403"/>
            <a:ext cx="6674177" cy="6485640"/>
          </a:xfrm>
          <a:prstGeom prst="rect">
            <a:avLst/>
          </a:prstGeom>
        </p:spPr>
      </p:pic>
      <p:pic>
        <p:nvPicPr>
          <p:cNvPr id="9" name="Picture 8">
            <a:extLst>
              <a:ext uri="{FF2B5EF4-FFF2-40B4-BE49-F238E27FC236}">
                <a16:creationId xmlns:a16="http://schemas.microsoft.com/office/drawing/2014/main" id="{CF14655C-CD1A-D403-FFE0-119CA8101AE4}"/>
              </a:ext>
            </a:extLst>
          </p:cNvPr>
          <p:cNvPicPr>
            <a:picLocks noChangeAspect="1"/>
          </p:cNvPicPr>
          <p:nvPr/>
        </p:nvPicPr>
        <p:blipFill>
          <a:blip r:embed="rId3"/>
          <a:stretch>
            <a:fillRect/>
          </a:stretch>
        </p:blipFill>
        <p:spPr>
          <a:xfrm>
            <a:off x="7342909" y="216816"/>
            <a:ext cx="4770534" cy="6485640"/>
          </a:xfrm>
          <a:prstGeom prst="rect">
            <a:avLst/>
          </a:prstGeom>
        </p:spPr>
      </p:pic>
    </p:spTree>
    <p:extLst>
      <p:ext uri="{BB962C8B-B14F-4D97-AF65-F5344CB8AC3E}">
        <p14:creationId xmlns:p14="http://schemas.microsoft.com/office/powerpoint/2010/main" val="7982742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B4BE2-68AA-8793-2FB8-961D785F174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F23164E-A210-8432-1829-F17BF4BA35E3}"/>
              </a:ext>
            </a:extLst>
          </p:cNvPr>
          <p:cNvPicPr>
            <a:picLocks noGrp="1" noChangeAspect="1"/>
          </p:cNvPicPr>
          <p:nvPr>
            <p:ph idx="1"/>
          </p:nvPr>
        </p:nvPicPr>
        <p:blipFill>
          <a:blip r:embed="rId2"/>
          <a:stretch>
            <a:fillRect/>
          </a:stretch>
        </p:blipFill>
        <p:spPr>
          <a:xfrm>
            <a:off x="1667987" y="75414"/>
            <a:ext cx="8776911" cy="6782586"/>
          </a:xfrm>
          <a:prstGeom prst="rect">
            <a:avLst/>
          </a:prstGeom>
        </p:spPr>
      </p:pic>
    </p:spTree>
    <p:extLst>
      <p:ext uri="{BB962C8B-B14F-4D97-AF65-F5344CB8AC3E}">
        <p14:creationId xmlns:p14="http://schemas.microsoft.com/office/powerpoint/2010/main" val="2405493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8F74-9C8E-F69D-8EEC-F98C8E5074B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BECF429-0611-61EE-731E-B2006BF23FD1}"/>
              </a:ext>
            </a:extLst>
          </p:cNvPr>
          <p:cNvPicPr>
            <a:picLocks noGrp="1" noChangeAspect="1"/>
          </p:cNvPicPr>
          <p:nvPr>
            <p:ph idx="1"/>
          </p:nvPr>
        </p:nvPicPr>
        <p:blipFill>
          <a:blip r:embed="rId2"/>
          <a:stretch>
            <a:fillRect/>
          </a:stretch>
        </p:blipFill>
        <p:spPr>
          <a:xfrm>
            <a:off x="222069" y="0"/>
            <a:ext cx="11769634" cy="6766560"/>
          </a:xfrm>
          <a:prstGeom prst="rect">
            <a:avLst/>
          </a:prstGeom>
        </p:spPr>
      </p:pic>
    </p:spTree>
    <p:extLst>
      <p:ext uri="{BB962C8B-B14F-4D97-AF65-F5344CB8AC3E}">
        <p14:creationId xmlns:p14="http://schemas.microsoft.com/office/powerpoint/2010/main" val="34318676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C1099-1153-66ED-4879-E92F4C501BAC}"/>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C45BA22-05B6-CCAB-E1E1-FE4AF9C5C96A}"/>
              </a:ext>
            </a:extLst>
          </p:cNvPr>
          <p:cNvPicPr>
            <a:picLocks noGrp="1" noChangeAspect="1"/>
          </p:cNvPicPr>
          <p:nvPr>
            <p:ph idx="1"/>
          </p:nvPr>
        </p:nvPicPr>
        <p:blipFill>
          <a:blip r:embed="rId2"/>
          <a:stretch>
            <a:fillRect/>
          </a:stretch>
        </p:blipFill>
        <p:spPr>
          <a:xfrm>
            <a:off x="391886" y="199801"/>
            <a:ext cx="11077303" cy="6398962"/>
          </a:xfrm>
          <a:prstGeom prst="rect">
            <a:avLst/>
          </a:prstGeom>
        </p:spPr>
      </p:pic>
    </p:spTree>
    <p:extLst>
      <p:ext uri="{BB962C8B-B14F-4D97-AF65-F5344CB8AC3E}">
        <p14:creationId xmlns:p14="http://schemas.microsoft.com/office/powerpoint/2010/main" val="1952913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0C5C1-16CC-CEDC-D837-D23D459AEC9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C944CA7-88A7-B177-3A86-5807E7260ADF}"/>
              </a:ext>
            </a:extLst>
          </p:cNvPr>
          <p:cNvPicPr>
            <a:picLocks noGrp="1" noChangeAspect="1"/>
          </p:cNvPicPr>
          <p:nvPr>
            <p:ph idx="1"/>
          </p:nvPr>
        </p:nvPicPr>
        <p:blipFill>
          <a:blip r:embed="rId2"/>
          <a:stretch>
            <a:fillRect/>
          </a:stretch>
        </p:blipFill>
        <p:spPr>
          <a:xfrm>
            <a:off x="104503" y="195944"/>
            <a:ext cx="5788035" cy="6403146"/>
          </a:xfrm>
          <a:prstGeom prst="rect">
            <a:avLst/>
          </a:prstGeom>
        </p:spPr>
      </p:pic>
      <p:pic>
        <p:nvPicPr>
          <p:cNvPr id="5" name="Picture 4">
            <a:extLst>
              <a:ext uri="{FF2B5EF4-FFF2-40B4-BE49-F238E27FC236}">
                <a16:creationId xmlns:a16="http://schemas.microsoft.com/office/drawing/2014/main" id="{5F2DA1DB-F169-AD97-FE89-5C0AB5509F55}"/>
              </a:ext>
            </a:extLst>
          </p:cNvPr>
          <p:cNvPicPr>
            <a:picLocks noChangeAspect="1"/>
          </p:cNvPicPr>
          <p:nvPr/>
        </p:nvPicPr>
        <p:blipFill>
          <a:blip r:embed="rId3"/>
          <a:stretch>
            <a:fillRect/>
          </a:stretch>
        </p:blipFill>
        <p:spPr>
          <a:xfrm>
            <a:off x="6344239" y="471340"/>
            <a:ext cx="5461261" cy="6127750"/>
          </a:xfrm>
          <a:prstGeom prst="rect">
            <a:avLst/>
          </a:prstGeom>
        </p:spPr>
      </p:pic>
    </p:spTree>
    <p:extLst>
      <p:ext uri="{BB962C8B-B14F-4D97-AF65-F5344CB8AC3E}">
        <p14:creationId xmlns:p14="http://schemas.microsoft.com/office/powerpoint/2010/main" val="13468576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C56E-BB55-11C1-98F9-70270C348ABB}"/>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8C27BAC8-1A9B-5DB3-E5C8-9C59FC4716DB}"/>
              </a:ext>
            </a:extLst>
          </p:cNvPr>
          <p:cNvPicPr>
            <a:picLocks noGrp="1" noChangeAspect="1"/>
          </p:cNvPicPr>
          <p:nvPr>
            <p:ph idx="1"/>
          </p:nvPr>
        </p:nvPicPr>
        <p:blipFill>
          <a:blip r:embed="rId2"/>
          <a:stretch>
            <a:fillRect/>
          </a:stretch>
        </p:blipFill>
        <p:spPr>
          <a:xfrm>
            <a:off x="106837" y="365125"/>
            <a:ext cx="6307317" cy="6384466"/>
          </a:xfrm>
          <a:prstGeom prst="rect">
            <a:avLst/>
          </a:prstGeom>
          <a:effectLst>
            <a:glow rad="63500">
              <a:schemeClr val="accent1">
                <a:satMod val="175000"/>
                <a:alpha val="40000"/>
              </a:schemeClr>
            </a:glow>
          </a:effectLst>
        </p:spPr>
      </p:pic>
      <p:pic>
        <p:nvPicPr>
          <p:cNvPr id="5" name="Picture 4">
            <a:extLst>
              <a:ext uri="{FF2B5EF4-FFF2-40B4-BE49-F238E27FC236}">
                <a16:creationId xmlns:a16="http://schemas.microsoft.com/office/drawing/2014/main" id="{BADC9233-A7F6-1104-ABA7-7BB7D920F10D}"/>
              </a:ext>
            </a:extLst>
          </p:cNvPr>
          <p:cNvPicPr>
            <a:picLocks noChangeAspect="1"/>
          </p:cNvPicPr>
          <p:nvPr/>
        </p:nvPicPr>
        <p:blipFill>
          <a:blip r:embed="rId3"/>
          <a:stretch>
            <a:fillRect/>
          </a:stretch>
        </p:blipFill>
        <p:spPr>
          <a:xfrm>
            <a:off x="6579909" y="365126"/>
            <a:ext cx="5505253" cy="6384466"/>
          </a:xfrm>
          <a:prstGeom prst="rect">
            <a:avLst/>
          </a:prstGeom>
          <a:ln>
            <a:solidFill>
              <a:schemeClr val="tx1"/>
            </a:solidFill>
          </a:ln>
        </p:spPr>
      </p:pic>
    </p:spTree>
    <p:extLst>
      <p:ext uri="{BB962C8B-B14F-4D97-AF65-F5344CB8AC3E}">
        <p14:creationId xmlns:p14="http://schemas.microsoft.com/office/powerpoint/2010/main" val="2261419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61C02-56ED-BD96-73F0-426881E9300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EF2339A-F8DE-C3A7-46D2-B28450DE7A5B}"/>
              </a:ext>
            </a:extLst>
          </p:cNvPr>
          <p:cNvPicPr>
            <a:picLocks noGrp="1" noChangeAspect="1"/>
          </p:cNvPicPr>
          <p:nvPr>
            <p:ph idx="1"/>
          </p:nvPr>
        </p:nvPicPr>
        <p:blipFill>
          <a:blip r:embed="rId2"/>
          <a:stretch>
            <a:fillRect/>
          </a:stretch>
        </p:blipFill>
        <p:spPr>
          <a:xfrm>
            <a:off x="141402" y="228216"/>
            <a:ext cx="11821211" cy="6629784"/>
          </a:xfrm>
          <a:prstGeom prst="rect">
            <a:avLst/>
          </a:prstGeom>
        </p:spPr>
      </p:pic>
    </p:spTree>
    <p:extLst>
      <p:ext uri="{BB962C8B-B14F-4D97-AF65-F5344CB8AC3E}">
        <p14:creationId xmlns:p14="http://schemas.microsoft.com/office/powerpoint/2010/main" val="21269144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3A9E-3D16-B800-F067-84DCA9BC75D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3FEE4D0-AA18-C6F3-54E1-38AF0430F9B4}"/>
              </a:ext>
            </a:extLst>
          </p:cNvPr>
          <p:cNvPicPr>
            <a:picLocks noGrp="1" noChangeAspect="1"/>
          </p:cNvPicPr>
          <p:nvPr>
            <p:ph idx="1"/>
          </p:nvPr>
        </p:nvPicPr>
        <p:blipFill>
          <a:blip r:embed="rId2"/>
          <a:stretch>
            <a:fillRect/>
          </a:stretch>
        </p:blipFill>
        <p:spPr>
          <a:xfrm>
            <a:off x="342052" y="122547"/>
            <a:ext cx="11011747" cy="6476215"/>
          </a:xfrm>
          <a:prstGeom prst="rect">
            <a:avLst/>
          </a:prstGeom>
        </p:spPr>
      </p:pic>
    </p:spTree>
    <p:extLst>
      <p:ext uri="{BB962C8B-B14F-4D97-AF65-F5344CB8AC3E}">
        <p14:creationId xmlns:p14="http://schemas.microsoft.com/office/powerpoint/2010/main" val="20812225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F60A4-384F-7F33-0372-66E233E8CB2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726F2FB-C85E-EB12-8170-8457D1F26A28}"/>
              </a:ext>
            </a:extLst>
          </p:cNvPr>
          <p:cNvPicPr>
            <a:picLocks noGrp="1" noChangeAspect="1"/>
          </p:cNvPicPr>
          <p:nvPr>
            <p:ph idx="1"/>
          </p:nvPr>
        </p:nvPicPr>
        <p:blipFill>
          <a:blip r:embed="rId2"/>
          <a:stretch>
            <a:fillRect/>
          </a:stretch>
        </p:blipFill>
        <p:spPr>
          <a:xfrm>
            <a:off x="122549" y="226243"/>
            <a:ext cx="6165130" cy="6631757"/>
          </a:xfrm>
          <a:prstGeom prst="rect">
            <a:avLst/>
          </a:prstGeom>
        </p:spPr>
      </p:pic>
      <p:pic>
        <p:nvPicPr>
          <p:cNvPr id="5" name="Picture 4">
            <a:extLst>
              <a:ext uri="{FF2B5EF4-FFF2-40B4-BE49-F238E27FC236}">
                <a16:creationId xmlns:a16="http://schemas.microsoft.com/office/drawing/2014/main" id="{8752FF0A-E71E-B8D1-45F5-916EB90FAD73}"/>
              </a:ext>
            </a:extLst>
          </p:cNvPr>
          <p:cNvPicPr>
            <a:picLocks noChangeAspect="1"/>
          </p:cNvPicPr>
          <p:nvPr/>
        </p:nvPicPr>
        <p:blipFill>
          <a:blip r:embed="rId3"/>
          <a:stretch>
            <a:fillRect/>
          </a:stretch>
        </p:blipFill>
        <p:spPr>
          <a:xfrm>
            <a:off x="6806153" y="499621"/>
            <a:ext cx="5194169" cy="6259398"/>
          </a:xfrm>
          <a:prstGeom prst="rect">
            <a:avLst/>
          </a:prstGeom>
        </p:spPr>
      </p:pic>
    </p:spTree>
    <p:extLst>
      <p:ext uri="{BB962C8B-B14F-4D97-AF65-F5344CB8AC3E}">
        <p14:creationId xmlns:p14="http://schemas.microsoft.com/office/powerpoint/2010/main" val="1322847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13954" y="574766"/>
            <a:ext cx="10465525" cy="6283234"/>
          </a:xfrm>
        </p:spPr>
        <p:txBody>
          <a:bodyPr>
            <a:normAutofit lnSpcReduction="10000"/>
          </a:bodyPr>
          <a:lstStyle/>
          <a:p>
            <a:r>
              <a:rPr lang="en-US" dirty="0"/>
              <a:t> </a:t>
            </a:r>
            <a:r>
              <a:rPr lang="en-US" sz="2400" dirty="0"/>
              <a:t>Memory is located in specific parts of the brain, and specific neurons can be recognized for their involvement in forming memories. The main parts of the brain involved with memory are the amygdala, the hippocampus, the cerebellum, and the prefrontal cortex</a:t>
            </a:r>
          </a:p>
          <a:p>
            <a:endParaRPr lang="en-US" b="1" dirty="0"/>
          </a:p>
          <a:p>
            <a:endParaRPr lang="en-US" b="1" dirty="0"/>
          </a:p>
          <a:p>
            <a:endParaRPr lang="en-US" b="1" dirty="0"/>
          </a:p>
          <a:p>
            <a:endParaRPr lang="en-US" b="1" dirty="0"/>
          </a:p>
          <a:p>
            <a:endParaRPr lang="en-US" b="1" dirty="0"/>
          </a:p>
          <a:p>
            <a:pPr marL="0" indent="0">
              <a:buNone/>
            </a:pPr>
            <a:endParaRPr lang="en-US" sz="2000" b="1" dirty="0"/>
          </a:p>
          <a:p>
            <a:pPr marL="0" indent="0">
              <a:buNone/>
            </a:pPr>
            <a:endParaRPr lang="en-US" sz="2000" b="1" dirty="0"/>
          </a:p>
          <a:p>
            <a:pPr marL="0" indent="0">
              <a:buNone/>
            </a:pPr>
            <a:endParaRPr lang="en-US" sz="2000" b="1" dirty="0"/>
          </a:p>
          <a:p>
            <a:pPr marL="0" indent="0">
              <a:buNone/>
            </a:pPr>
            <a:r>
              <a:rPr lang="en-US" sz="2000" b="1" dirty="0"/>
              <a:t>Figure 1</a:t>
            </a:r>
            <a:r>
              <a:rPr lang="en-US" sz="2000" dirty="0"/>
              <a:t>. The amygdala is involved in fear and fear memories. The hippocampus is associated with declarative and episodic memory as well as recognition memory. The cerebellum plays a role in processing procedural memories, such as how to play the piano. The prefrontal cortex appears to be involved in remembering semantic tasks.</a:t>
            </a:r>
          </a:p>
        </p:txBody>
      </p:sp>
      <p:pic>
        <p:nvPicPr>
          <p:cNvPr id="4" name="Picture 3"/>
          <p:cNvPicPr>
            <a:picLocks noChangeAspect="1"/>
          </p:cNvPicPr>
          <p:nvPr/>
        </p:nvPicPr>
        <p:blipFill>
          <a:blip r:embed="rId2"/>
          <a:stretch>
            <a:fillRect/>
          </a:stretch>
        </p:blipFill>
        <p:spPr>
          <a:xfrm>
            <a:off x="2939143" y="1900329"/>
            <a:ext cx="5669280" cy="3024368"/>
          </a:xfrm>
          <a:prstGeom prst="rect">
            <a:avLst/>
          </a:prstGeom>
        </p:spPr>
      </p:pic>
    </p:spTree>
    <p:extLst>
      <p:ext uri="{BB962C8B-B14F-4D97-AF65-F5344CB8AC3E}">
        <p14:creationId xmlns:p14="http://schemas.microsoft.com/office/powerpoint/2010/main" val="3048773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B519-6301-6ED1-A6AD-AEFC473EA13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08F585A-9CB4-71AC-BA19-6E7B8ECF23B4}"/>
              </a:ext>
            </a:extLst>
          </p:cNvPr>
          <p:cNvPicPr>
            <a:picLocks noGrp="1" noChangeAspect="1"/>
          </p:cNvPicPr>
          <p:nvPr>
            <p:ph idx="1"/>
          </p:nvPr>
        </p:nvPicPr>
        <p:blipFill>
          <a:blip r:embed="rId2"/>
          <a:stretch>
            <a:fillRect/>
          </a:stretch>
        </p:blipFill>
        <p:spPr>
          <a:xfrm>
            <a:off x="0" y="419109"/>
            <a:ext cx="12191999" cy="6438891"/>
          </a:xfrm>
          <a:prstGeom prst="rect">
            <a:avLst/>
          </a:prstGeom>
        </p:spPr>
      </p:pic>
    </p:spTree>
    <p:extLst>
      <p:ext uri="{BB962C8B-B14F-4D97-AF65-F5344CB8AC3E}">
        <p14:creationId xmlns:p14="http://schemas.microsoft.com/office/powerpoint/2010/main" val="30258915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45D1-51D6-97C5-4B6E-A2493D8AF60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FE8769B-7095-505D-5482-05F849572397}"/>
              </a:ext>
            </a:extLst>
          </p:cNvPr>
          <p:cNvPicPr>
            <a:picLocks noGrp="1" noChangeAspect="1"/>
          </p:cNvPicPr>
          <p:nvPr>
            <p:ph idx="1"/>
          </p:nvPr>
        </p:nvPicPr>
        <p:blipFill>
          <a:blip r:embed="rId2"/>
          <a:stretch>
            <a:fillRect/>
          </a:stretch>
        </p:blipFill>
        <p:spPr>
          <a:xfrm>
            <a:off x="273377" y="57944"/>
            <a:ext cx="11642103" cy="6800056"/>
          </a:xfrm>
          <a:prstGeom prst="rect">
            <a:avLst/>
          </a:prstGeom>
        </p:spPr>
      </p:pic>
    </p:spTree>
    <p:extLst>
      <p:ext uri="{BB962C8B-B14F-4D97-AF65-F5344CB8AC3E}">
        <p14:creationId xmlns:p14="http://schemas.microsoft.com/office/powerpoint/2010/main" val="15973395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DFAA-62FA-29A9-50C7-6730C4144AB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553DC7B-5AC1-30BB-9188-795743CB5DD0}"/>
              </a:ext>
            </a:extLst>
          </p:cNvPr>
          <p:cNvPicPr>
            <a:picLocks noGrp="1" noChangeAspect="1"/>
          </p:cNvPicPr>
          <p:nvPr>
            <p:ph idx="1"/>
          </p:nvPr>
        </p:nvPicPr>
        <p:blipFill>
          <a:blip r:embed="rId2"/>
          <a:stretch>
            <a:fillRect/>
          </a:stretch>
        </p:blipFill>
        <p:spPr>
          <a:xfrm>
            <a:off x="226243" y="226010"/>
            <a:ext cx="11679811" cy="6712117"/>
          </a:xfrm>
          <a:prstGeom prst="rect">
            <a:avLst/>
          </a:prstGeom>
        </p:spPr>
      </p:pic>
    </p:spTree>
    <p:extLst>
      <p:ext uri="{BB962C8B-B14F-4D97-AF65-F5344CB8AC3E}">
        <p14:creationId xmlns:p14="http://schemas.microsoft.com/office/powerpoint/2010/main" val="1471564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9F8A2-7FEA-B9E4-9FDD-87120BE86CF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B8B574D-DBDE-3F1E-F4B1-339C15059585}"/>
              </a:ext>
            </a:extLst>
          </p:cNvPr>
          <p:cNvPicPr>
            <a:picLocks noGrp="1" noChangeAspect="1"/>
          </p:cNvPicPr>
          <p:nvPr>
            <p:ph idx="1"/>
          </p:nvPr>
        </p:nvPicPr>
        <p:blipFill>
          <a:blip r:embed="rId2"/>
          <a:stretch>
            <a:fillRect/>
          </a:stretch>
        </p:blipFill>
        <p:spPr>
          <a:xfrm>
            <a:off x="0" y="160256"/>
            <a:ext cx="12192000" cy="6697744"/>
          </a:xfrm>
          <a:prstGeom prst="rect">
            <a:avLst/>
          </a:prstGeom>
        </p:spPr>
      </p:pic>
    </p:spTree>
    <p:extLst>
      <p:ext uri="{BB962C8B-B14F-4D97-AF65-F5344CB8AC3E}">
        <p14:creationId xmlns:p14="http://schemas.microsoft.com/office/powerpoint/2010/main" val="7614094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68E16-7780-7439-19BB-366710EBCF2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4F29D91-16CA-1B68-7610-12A435B82D42}"/>
              </a:ext>
            </a:extLst>
          </p:cNvPr>
          <p:cNvPicPr>
            <a:picLocks noGrp="1" noChangeAspect="1"/>
          </p:cNvPicPr>
          <p:nvPr>
            <p:ph idx="1"/>
          </p:nvPr>
        </p:nvPicPr>
        <p:blipFill>
          <a:blip r:embed="rId2"/>
          <a:stretch>
            <a:fillRect/>
          </a:stretch>
        </p:blipFill>
        <p:spPr>
          <a:xfrm>
            <a:off x="414779" y="148340"/>
            <a:ext cx="10821972" cy="6780361"/>
          </a:xfrm>
          <a:prstGeom prst="rect">
            <a:avLst/>
          </a:prstGeom>
        </p:spPr>
      </p:pic>
    </p:spTree>
    <p:extLst>
      <p:ext uri="{BB962C8B-B14F-4D97-AF65-F5344CB8AC3E}">
        <p14:creationId xmlns:p14="http://schemas.microsoft.com/office/powerpoint/2010/main" val="17298247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554A-1679-6304-6E75-7632675D72F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C69C095-5451-3AB8-EB1F-8DFA02FA7170}"/>
              </a:ext>
            </a:extLst>
          </p:cNvPr>
          <p:cNvPicPr>
            <a:picLocks noGrp="1" noChangeAspect="1"/>
          </p:cNvPicPr>
          <p:nvPr>
            <p:ph idx="1"/>
          </p:nvPr>
        </p:nvPicPr>
        <p:blipFill>
          <a:blip r:embed="rId2"/>
          <a:stretch>
            <a:fillRect/>
          </a:stretch>
        </p:blipFill>
        <p:spPr>
          <a:xfrm>
            <a:off x="1319753" y="65988"/>
            <a:ext cx="9747315" cy="6792011"/>
          </a:xfrm>
          <a:prstGeom prst="rect">
            <a:avLst/>
          </a:prstGeom>
        </p:spPr>
      </p:pic>
    </p:spTree>
    <p:extLst>
      <p:ext uri="{BB962C8B-B14F-4D97-AF65-F5344CB8AC3E}">
        <p14:creationId xmlns:p14="http://schemas.microsoft.com/office/powerpoint/2010/main" val="38278888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B8ED4-9F2F-BE40-B8A8-6F7139ACDA2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0055817-BB9B-5014-873A-369F8E1DE15D}"/>
              </a:ext>
            </a:extLst>
          </p:cNvPr>
          <p:cNvPicPr>
            <a:picLocks noGrp="1" noChangeAspect="1"/>
          </p:cNvPicPr>
          <p:nvPr>
            <p:ph idx="1"/>
          </p:nvPr>
        </p:nvPicPr>
        <p:blipFill>
          <a:blip r:embed="rId2"/>
          <a:stretch>
            <a:fillRect/>
          </a:stretch>
        </p:blipFill>
        <p:spPr>
          <a:xfrm>
            <a:off x="245097" y="132961"/>
            <a:ext cx="11821211" cy="6592077"/>
          </a:xfrm>
          <a:prstGeom prst="rect">
            <a:avLst/>
          </a:prstGeom>
        </p:spPr>
      </p:pic>
    </p:spTree>
    <p:extLst>
      <p:ext uri="{BB962C8B-B14F-4D97-AF65-F5344CB8AC3E}">
        <p14:creationId xmlns:p14="http://schemas.microsoft.com/office/powerpoint/2010/main" val="16601322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99C2-FA6C-4ABA-E815-E387880007E8}"/>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7F36D746-C96C-B5DC-A5BB-48C4E5DF3911}"/>
              </a:ext>
            </a:extLst>
          </p:cNvPr>
          <p:cNvPicPr>
            <a:picLocks noGrp="1" noChangeAspect="1"/>
          </p:cNvPicPr>
          <p:nvPr>
            <p:ph idx="1"/>
          </p:nvPr>
        </p:nvPicPr>
        <p:blipFill>
          <a:blip r:embed="rId2"/>
          <a:stretch>
            <a:fillRect/>
          </a:stretch>
        </p:blipFill>
        <p:spPr>
          <a:xfrm>
            <a:off x="5410986" y="216816"/>
            <a:ext cx="6649039" cy="6641184"/>
          </a:xfrm>
          <a:prstGeom prst="rect">
            <a:avLst/>
          </a:prstGeom>
        </p:spPr>
      </p:pic>
      <p:pic>
        <p:nvPicPr>
          <p:cNvPr id="5" name="Picture 4">
            <a:extLst>
              <a:ext uri="{FF2B5EF4-FFF2-40B4-BE49-F238E27FC236}">
                <a16:creationId xmlns:a16="http://schemas.microsoft.com/office/drawing/2014/main" id="{3BDE1F03-6F2E-390C-CEFE-215BC967FC84}"/>
              </a:ext>
            </a:extLst>
          </p:cNvPr>
          <p:cNvPicPr>
            <a:picLocks noChangeAspect="1"/>
          </p:cNvPicPr>
          <p:nvPr/>
        </p:nvPicPr>
        <p:blipFill>
          <a:blip r:embed="rId3"/>
          <a:stretch>
            <a:fillRect/>
          </a:stretch>
        </p:blipFill>
        <p:spPr>
          <a:xfrm>
            <a:off x="131975" y="0"/>
            <a:ext cx="5279011" cy="6858000"/>
          </a:xfrm>
          <a:prstGeom prst="rect">
            <a:avLst/>
          </a:prstGeom>
        </p:spPr>
      </p:pic>
    </p:spTree>
    <p:extLst>
      <p:ext uri="{BB962C8B-B14F-4D97-AF65-F5344CB8AC3E}">
        <p14:creationId xmlns:p14="http://schemas.microsoft.com/office/powerpoint/2010/main" val="35796302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E70E7-E8A0-323A-F7AA-0D0CE3A9CF6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8C9341B-7C0C-2595-898F-F5F77C746D5A}"/>
              </a:ext>
            </a:extLst>
          </p:cNvPr>
          <p:cNvPicPr>
            <a:picLocks noGrp="1" noChangeAspect="1"/>
          </p:cNvPicPr>
          <p:nvPr>
            <p:ph idx="1"/>
          </p:nvPr>
        </p:nvPicPr>
        <p:blipFill>
          <a:blip r:embed="rId2"/>
          <a:stretch>
            <a:fillRect/>
          </a:stretch>
        </p:blipFill>
        <p:spPr>
          <a:xfrm>
            <a:off x="0" y="179109"/>
            <a:ext cx="12191999" cy="6513922"/>
          </a:xfrm>
          <a:prstGeom prst="rect">
            <a:avLst/>
          </a:prstGeom>
        </p:spPr>
      </p:pic>
    </p:spTree>
    <p:extLst>
      <p:ext uri="{BB962C8B-B14F-4D97-AF65-F5344CB8AC3E}">
        <p14:creationId xmlns:p14="http://schemas.microsoft.com/office/powerpoint/2010/main" val="594518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173E-7B32-D48E-7BBC-63581529205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48DA166-CC71-2C27-C974-1DA7F7C803F7}"/>
              </a:ext>
            </a:extLst>
          </p:cNvPr>
          <p:cNvPicPr>
            <a:picLocks noGrp="1" noChangeAspect="1"/>
          </p:cNvPicPr>
          <p:nvPr>
            <p:ph idx="1"/>
          </p:nvPr>
        </p:nvPicPr>
        <p:blipFill>
          <a:blip r:embed="rId2"/>
          <a:stretch>
            <a:fillRect/>
          </a:stretch>
        </p:blipFill>
        <p:spPr>
          <a:xfrm>
            <a:off x="292231" y="528605"/>
            <a:ext cx="10982227" cy="6136146"/>
          </a:xfrm>
          <a:prstGeom prst="rect">
            <a:avLst/>
          </a:prstGeom>
        </p:spPr>
      </p:pic>
    </p:spTree>
    <p:extLst>
      <p:ext uri="{BB962C8B-B14F-4D97-AF65-F5344CB8AC3E}">
        <p14:creationId xmlns:p14="http://schemas.microsoft.com/office/powerpoint/2010/main" val="28553024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CCBDC-3424-BD30-9FF7-4C34BA668533}"/>
              </a:ext>
            </a:extLst>
          </p:cNvPr>
          <p:cNvSpPr>
            <a:spLocks noGrp="1"/>
          </p:cNvSpPr>
          <p:nvPr>
            <p:ph type="title"/>
          </p:nvPr>
        </p:nvSpPr>
        <p:spPr/>
        <p:txBody>
          <a:bodyPr/>
          <a:lstStyle/>
          <a:p>
            <a:r>
              <a:rPr lang="en-IN" dirty="0"/>
              <a:t>Theories of learning </a:t>
            </a:r>
            <a:br>
              <a:rPr lang="en-IN" dirty="0"/>
            </a:br>
            <a:endParaRPr lang="en-IN" dirty="0"/>
          </a:p>
        </p:txBody>
      </p:sp>
      <p:sp>
        <p:nvSpPr>
          <p:cNvPr id="3" name="Content Placeholder 2">
            <a:extLst>
              <a:ext uri="{FF2B5EF4-FFF2-40B4-BE49-F238E27FC236}">
                <a16:creationId xmlns:a16="http://schemas.microsoft.com/office/drawing/2014/main" id="{94740445-88A5-176D-11ED-95A7FDC39196}"/>
              </a:ext>
            </a:extLst>
          </p:cNvPr>
          <p:cNvSpPr>
            <a:spLocks noGrp="1"/>
          </p:cNvSpPr>
          <p:nvPr>
            <p:ph idx="1"/>
          </p:nvPr>
        </p:nvSpPr>
        <p:spPr/>
        <p:txBody>
          <a:bodyPr/>
          <a:lstStyle/>
          <a:p>
            <a:r>
              <a:rPr lang="en-IN" dirty="0">
                <a:solidFill>
                  <a:srgbClr val="FF0000"/>
                </a:solidFill>
              </a:rPr>
              <a:t>Associative learning </a:t>
            </a:r>
          </a:p>
          <a:p>
            <a:pPr>
              <a:buFont typeface="Wingdings" panose="05000000000000000000" pitchFamily="2" charset="2"/>
              <a:buChar char="Ø"/>
            </a:pPr>
            <a:r>
              <a:rPr lang="en-IN" dirty="0"/>
              <a:t>Classical Conditioning</a:t>
            </a:r>
          </a:p>
          <a:p>
            <a:pPr>
              <a:buFont typeface="Wingdings" panose="05000000000000000000" pitchFamily="2" charset="2"/>
              <a:buChar char="Ø"/>
            </a:pPr>
            <a:r>
              <a:rPr lang="en-IN" dirty="0"/>
              <a:t>Operant conditioning </a:t>
            </a:r>
          </a:p>
          <a:p>
            <a:pPr>
              <a:buFont typeface="Wingdings" panose="05000000000000000000" pitchFamily="2" charset="2"/>
              <a:buChar char="Ø"/>
            </a:pPr>
            <a:r>
              <a:rPr lang="en-IN" dirty="0"/>
              <a:t>Trial and error learning </a:t>
            </a:r>
          </a:p>
          <a:p>
            <a:r>
              <a:rPr lang="en-IN" dirty="0">
                <a:solidFill>
                  <a:srgbClr val="FF0000"/>
                </a:solidFill>
              </a:rPr>
              <a:t>Cognitive learning</a:t>
            </a:r>
          </a:p>
          <a:p>
            <a:pPr>
              <a:buFont typeface="Wingdings" panose="05000000000000000000" pitchFamily="2" charset="2"/>
              <a:buChar char="Ø"/>
            </a:pPr>
            <a:r>
              <a:rPr lang="en-IN" dirty="0"/>
              <a:t>Insight learning </a:t>
            </a:r>
          </a:p>
          <a:p>
            <a:pPr>
              <a:buFont typeface="Wingdings" panose="05000000000000000000" pitchFamily="2" charset="2"/>
              <a:buChar char="Ø"/>
            </a:pPr>
            <a:r>
              <a:rPr lang="en-IN" dirty="0"/>
              <a:t>Observational learning </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6853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B504-95B7-D145-18A6-F251EF1D9618}"/>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D8526114-D3F4-210D-7613-7B7ED5977BE8}"/>
              </a:ext>
            </a:extLst>
          </p:cNvPr>
          <p:cNvPicPr>
            <a:picLocks noGrp="1" noChangeAspect="1"/>
          </p:cNvPicPr>
          <p:nvPr>
            <p:ph idx="1"/>
          </p:nvPr>
        </p:nvPicPr>
        <p:blipFill>
          <a:blip r:embed="rId2"/>
          <a:stretch>
            <a:fillRect/>
          </a:stretch>
        </p:blipFill>
        <p:spPr>
          <a:xfrm>
            <a:off x="377072" y="141402"/>
            <a:ext cx="11576115" cy="7183225"/>
          </a:xfrm>
          <a:prstGeom prst="rect">
            <a:avLst/>
          </a:prstGeom>
        </p:spPr>
      </p:pic>
    </p:spTree>
    <p:extLst>
      <p:ext uri="{BB962C8B-B14F-4D97-AF65-F5344CB8AC3E}">
        <p14:creationId xmlns:p14="http://schemas.microsoft.com/office/powerpoint/2010/main" val="28035412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69F4-EBBA-3C98-90B3-DC078E02370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B97AD88-8E89-F937-13E8-E0BBF5DA66DA}"/>
              </a:ext>
            </a:extLst>
          </p:cNvPr>
          <p:cNvPicPr>
            <a:picLocks noGrp="1" noChangeAspect="1"/>
          </p:cNvPicPr>
          <p:nvPr>
            <p:ph idx="1"/>
          </p:nvPr>
        </p:nvPicPr>
        <p:blipFill>
          <a:blip r:embed="rId2"/>
          <a:stretch>
            <a:fillRect/>
          </a:stretch>
        </p:blipFill>
        <p:spPr>
          <a:xfrm>
            <a:off x="1046376" y="218950"/>
            <a:ext cx="10515600" cy="6389240"/>
          </a:xfrm>
          <a:prstGeom prst="rect">
            <a:avLst/>
          </a:prstGeom>
        </p:spPr>
      </p:pic>
    </p:spTree>
    <p:extLst>
      <p:ext uri="{BB962C8B-B14F-4D97-AF65-F5344CB8AC3E}">
        <p14:creationId xmlns:p14="http://schemas.microsoft.com/office/powerpoint/2010/main" val="17990477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685E8-6E8B-A62C-9EC7-C87E2B2E247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3E0B38-04A4-FDDF-8CAB-37DBD7BE5687}"/>
              </a:ext>
            </a:extLst>
          </p:cNvPr>
          <p:cNvSpPr>
            <a:spLocks noGrp="1"/>
          </p:cNvSpPr>
          <p:nvPr>
            <p:ph idx="1"/>
          </p:nvPr>
        </p:nvSpPr>
        <p:spPr>
          <a:xfrm>
            <a:off x="377073" y="365125"/>
            <a:ext cx="10976728" cy="6214784"/>
          </a:xfrm>
        </p:spPr>
        <p:txBody>
          <a:bodyPr>
            <a:normAutofit/>
          </a:bodyPr>
          <a:lstStyle/>
          <a:p>
            <a:pPr marL="0" indent="0">
              <a:buNone/>
            </a:pPr>
            <a:r>
              <a:rPr lang="en-US" b="1" dirty="0"/>
              <a:t>Kohler’s Experiment</a:t>
            </a:r>
          </a:p>
          <a:p>
            <a:r>
              <a:rPr lang="en-US" dirty="0"/>
              <a:t>Kohler (1925) put a chimpanzee inside a cage. A bunch of bananas was hung from the roof of the cage. A box was placed inside the cage. The chimpanzee tried to get the bananas by jumping but could not get them due to height. The chimpanzee finally used the box placed below the hanging banana and climbed on the box and got the bananas.</a:t>
            </a:r>
          </a:p>
          <a:p>
            <a:endParaRPr lang="en-US" dirty="0"/>
          </a:p>
          <a:p>
            <a:r>
              <a:rPr lang="en-US" dirty="0"/>
              <a:t>In another experiment, the chimpanzee required two or three boxes to reach the banana. The chimpanzee namely Sultan was able to learn placing of one box on the other and succeeded in getting the banana.</a:t>
            </a:r>
          </a:p>
          <a:p>
            <a:endParaRPr lang="en-US" dirty="0"/>
          </a:p>
          <a:p>
            <a:r>
              <a:rPr lang="en-US" dirty="0"/>
              <a:t>In another experiment, a bunch of bananas was kept outside the cage. Two’ sticks were placed inside the cage. After several trials, the animal joined the two sticks and pulled the bananas in with a stick.</a:t>
            </a:r>
            <a:endParaRPr lang="en-IN" dirty="0"/>
          </a:p>
        </p:txBody>
      </p:sp>
    </p:spTree>
    <p:extLst>
      <p:ext uri="{BB962C8B-B14F-4D97-AF65-F5344CB8AC3E}">
        <p14:creationId xmlns:p14="http://schemas.microsoft.com/office/powerpoint/2010/main" val="31905756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5A64D-47D1-73A3-0868-A8C2A6FD04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B12F18-6D61-566B-A119-B57B33D4DC59}"/>
              </a:ext>
            </a:extLst>
          </p:cNvPr>
          <p:cNvSpPr>
            <a:spLocks noGrp="1"/>
          </p:cNvSpPr>
          <p:nvPr>
            <p:ph idx="1"/>
          </p:nvPr>
        </p:nvSpPr>
        <p:spPr>
          <a:xfrm>
            <a:off x="311085" y="0"/>
            <a:ext cx="11042715" cy="6492875"/>
          </a:xfrm>
        </p:spPr>
        <p:txBody>
          <a:bodyPr>
            <a:normAutofit lnSpcReduction="10000"/>
          </a:bodyPr>
          <a:lstStyle/>
          <a:p>
            <a:pPr marL="0" indent="0">
              <a:lnSpc>
                <a:spcPct val="150000"/>
              </a:lnSpc>
              <a:buNone/>
            </a:pPr>
            <a:r>
              <a:rPr lang="en-US" b="1" dirty="0"/>
              <a:t>Characteristics of Insight Learning</a:t>
            </a:r>
          </a:p>
          <a:p>
            <a:pPr>
              <a:lnSpc>
                <a:spcPct val="150000"/>
              </a:lnSpc>
            </a:pPr>
            <a:r>
              <a:rPr lang="en-US" dirty="0"/>
              <a:t>Insight is the sudden grasping of the solution to a problem.</a:t>
            </a:r>
          </a:p>
          <a:p>
            <a:pPr>
              <a:lnSpc>
                <a:spcPct val="150000"/>
              </a:lnSpc>
            </a:pPr>
            <a:r>
              <a:rPr lang="en-US" dirty="0"/>
              <a:t>Insight alters the perception of the essential relationships in the total situation.</a:t>
            </a:r>
          </a:p>
          <a:p>
            <a:pPr>
              <a:lnSpc>
                <a:spcPct val="150000"/>
              </a:lnSpc>
            </a:pPr>
            <a:r>
              <a:rPr lang="en-US" dirty="0"/>
              <a:t>Insight is facilitated by the previous experience.</a:t>
            </a:r>
          </a:p>
          <a:p>
            <a:pPr>
              <a:lnSpc>
                <a:spcPct val="150000"/>
              </a:lnSpc>
            </a:pPr>
            <a:r>
              <a:rPr lang="en-US" dirty="0"/>
              <a:t>Insight is related to intellectual ability of the learner.</a:t>
            </a:r>
          </a:p>
          <a:p>
            <a:pPr>
              <a:lnSpc>
                <a:spcPct val="150000"/>
              </a:lnSpc>
            </a:pPr>
            <a:r>
              <a:rPr lang="en-US" dirty="0"/>
              <a:t>Insight learning involves understanding and reasoning about the problem.</a:t>
            </a:r>
          </a:p>
          <a:p>
            <a:pPr>
              <a:lnSpc>
                <a:spcPct val="150000"/>
              </a:lnSpc>
            </a:pPr>
            <a:r>
              <a:rPr lang="en-US" dirty="0"/>
              <a:t>Insight poses alternative mode of trial suddenly to solve the problem</a:t>
            </a:r>
            <a:endParaRPr lang="en-IN" dirty="0"/>
          </a:p>
        </p:txBody>
      </p:sp>
    </p:spTree>
    <p:extLst>
      <p:ext uri="{BB962C8B-B14F-4D97-AF65-F5344CB8AC3E}">
        <p14:creationId xmlns:p14="http://schemas.microsoft.com/office/powerpoint/2010/main" val="13250459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BFED-9FB4-F74D-35D0-3D906FC94C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B9E39C-EACC-2E30-C494-BB1C3B164033}"/>
              </a:ext>
            </a:extLst>
          </p:cNvPr>
          <p:cNvSpPr>
            <a:spLocks noGrp="1"/>
          </p:cNvSpPr>
          <p:nvPr>
            <p:ph idx="1"/>
          </p:nvPr>
        </p:nvSpPr>
        <p:spPr>
          <a:xfrm>
            <a:off x="254524" y="365125"/>
            <a:ext cx="11099276" cy="6214784"/>
          </a:xfrm>
        </p:spPr>
        <p:txBody>
          <a:bodyPr>
            <a:normAutofit fontScale="92500" lnSpcReduction="10000"/>
          </a:bodyPr>
          <a:lstStyle/>
          <a:p>
            <a:pPr marL="0" indent="0">
              <a:buNone/>
            </a:pPr>
            <a:r>
              <a:rPr lang="en-US" b="1" dirty="0"/>
              <a:t>Steps in Insight Learning</a:t>
            </a:r>
          </a:p>
          <a:p>
            <a:pPr marL="0" indent="0">
              <a:buNone/>
            </a:pPr>
            <a:r>
              <a:rPr lang="en-US" dirty="0"/>
              <a:t>According to Kohler certain steps are involved in learning which are discussed below:</a:t>
            </a:r>
          </a:p>
          <a:p>
            <a:endParaRPr lang="en-US" dirty="0"/>
          </a:p>
          <a:p>
            <a:r>
              <a:rPr lang="en-US" b="1" i="1" dirty="0">
                <a:effectLst>
                  <a:outerShdw blurRad="38100" dist="38100" dir="2700000" algn="tl">
                    <a:srgbClr val="000000">
                      <a:alpha val="43137"/>
                    </a:srgbClr>
                  </a:outerShdw>
                </a:effectLst>
              </a:rPr>
              <a:t>Identifying the problem-</a:t>
            </a:r>
            <a:r>
              <a:rPr lang="en-US" dirty="0"/>
              <a:t> The motivated Teamer identifies the problems involved in attaining the goal.</a:t>
            </a:r>
          </a:p>
          <a:p>
            <a:r>
              <a:rPr lang="en-US" b="1" i="1" dirty="0">
                <a:effectLst>
                  <a:outerShdw blurRad="38100" dist="38100" dir="2700000" algn="tl">
                    <a:srgbClr val="000000">
                      <a:alpha val="43137"/>
                    </a:srgbClr>
                  </a:outerShdw>
                </a:effectLst>
              </a:rPr>
              <a:t>Initial efforts</a:t>
            </a:r>
            <a:r>
              <a:rPr lang="en-US" b="1" dirty="0"/>
              <a:t>- </a:t>
            </a:r>
            <a:r>
              <a:rPr lang="en-US" dirty="0"/>
              <a:t>Initial efforts are in the form of simple trial and error mechanism.</a:t>
            </a:r>
          </a:p>
          <a:p>
            <a:r>
              <a:rPr lang="en-US" b="1" i="1" dirty="0">
                <a:effectLst>
                  <a:outerShdw blurRad="38100" dist="38100" dir="2700000" algn="tl">
                    <a:srgbClr val="000000">
                      <a:alpha val="43137"/>
                    </a:srgbClr>
                  </a:outerShdw>
                </a:effectLst>
              </a:rPr>
              <a:t>Incubation of ideas-</a:t>
            </a:r>
            <a:r>
              <a:rPr lang="en-US" b="1" dirty="0"/>
              <a:t>It </a:t>
            </a:r>
            <a:r>
              <a:rPr lang="en-US" dirty="0"/>
              <a:t>involves a period of hesitation or pause’ towards the problematic situation. During this period, the mind keeps the task alive.</a:t>
            </a:r>
          </a:p>
          <a:p>
            <a:r>
              <a:rPr lang="en-US" b="1" i="1" dirty="0">
                <a:effectLst>
                  <a:outerShdw blurRad="38100" dist="38100" dir="2700000" algn="tl">
                    <a:srgbClr val="000000">
                      <a:alpha val="43137"/>
                    </a:srgbClr>
                  </a:outerShdw>
                </a:effectLst>
              </a:rPr>
              <a:t>Insight development-</a:t>
            </a:r>
            <a:r>
              <a:rPr lang="en-US" b="1" dirty="0"/>
              <a:t> </a:t>
            </a:r>
            <a:r>
              <a:rPr lang="en-US" dirty="0"/>
              <a:t>A flash of lightening comes in mind to solve the problematic situation.</a:t>
            </a:r>
          </a:p>
          <a:p>
            <a:r>
              <a:rPr lang="en-US" b="1" i="1" dirty="0">
                <a:effectLst>
                  <a:outerShdw blurRad="38100" dist="38100" dir="2700000" algn="tl">
                    <a:srgbClr val="000000">
                      <a:alpha val="43137"/>
                    </a:srgbClr>
                  </a:outerShdw>
                </a:effectLst>
              </a:rPr>
              <a:t>Repetition and Generalization-</a:t>
            </a:r>
            <a:r>
              <a:rPr lang="en-US" b="1" dirty="0"/>
              <a:t> </a:t>
            </a:r>
            <a:r>
              <a:rPr lang="en-US" dirty="0"/>
              <a:t>After obtaining an insightful solution to the problem the individual applies it in another situation which requires a similar type of solution. The individual generalizes that similar problems require the same type of solution</a:t>
            </a:r>
            <a:endParaRPr lang="en-IN" dirty="0"/>
          </a:p>
        </p:txBody>
      </p:sp>
    </p:spTree>
    <p:extLst>
      <p:ext uri="{BB962C8B-B14F-4D97-AF65-F5344CB8AC3E}">
        <p14:creationId xmlns:p14="http://schemas.microsoft.com/office/powerpoint/2010/main" val="16768196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AC62-7A33-FF93-DCB8-3304778DB45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63A817D-E7ED-EF9F-B36D-CB4451512014}"/>
              </a:ext>
            </a:extLst>
          </p:cNvPr>
          <p:cNvPicPr>
            <a:picLocks noGrp="1" noChangeAspect="1"/>
          </p:cNvPicPr>
          <p:nvPr>
            <p:ph idx="1"/>
          </p:nvPr>
        </p:nvPicPr>
        <p:blipFill>
          <a:blip r:embed="rId3"/>
          <a:stretch>
            <a:fillRect/>
          </a:stretch>
        </p:blipFill>
        <p:spPr>
          <a:xfrm>
            <a:off x="1" y="-103695"/>
            <a:ext cx="5722069" cy="7475456"/>
          </a:xfrm>
          <a:prstGeom prst="rect">
            <a:avLst/>
          </a:prstGeom>
        </p:spPr>
      </p:pic>
      <p:pic>
        <p:nvPicPr>
          <p:cNvPr id="5" name="Picture 4">
            <a:extLst>
              <a:ext uri="{FF2B5EF4-FFF2-40B4-BE49-F238E27FC236}">
                <a16:creationId xmlns:a16="http://schemas.microsoft.com/office/drawing/2014/main" id="{9927D37E-0C73-169F-B0A9-7BCD60780EF4}"/>
              </a:ext>
            </a:extLst>
          </p:cNvPr>
          <p:cNvPicPr>
            <a:picLocks noChangeAspect="1"/>
          </p:cNvPicPr>
          <p:nvPr/>
        </p:nvPicPr>
        <p:blipFill>
          <a:blip r:embed="rId4"/>
          <a:stretch>
            <a:fillRect/>
          </a:stretch>
        </p:blipFill>
        <p:spPr>
          <a:xfrm>
            <a:off x="6096000" y="0"/>
            <a:ext cx="6683604" cy="6858000"/>
          </a:xfrm>
          <a:prstGeom prst="rect">
            <a:avLst/>
          </a:prstGeom>
        </p:spPr>
      </p:pic>
    </p:spTree>
    <p:extLst>
      <p:ext uri="{BB962C8B-B14F-4D97-AF65-F5344CB8AC3E}">
        <p14:creationId xmlns:p14="http://schemas.microsoft.com/office/powerpoint/2010/main" val="2730732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531B-4728-8E2B-33B0-46CD17C4D2C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7196737-08F9-5CED-B13A-D1967772DED3}"/>
              </a:ext>
            </a:extLst>
          </p:cNvPr>
          <p:cNvPicPr>
            <a:picLocks noGrp="1" noChangeAspect="1"/>
          </p:cNvPicPr>
          <p:nvPr>
            <p:ph idx="1"/>
          </p:nvPr>
        </p:nvPicPr>
        <p:blipFill>
          <a:blip r:embed="rId2"/>
          <a:stretch>
            <a:fillRect/>
          </a:stretch>
        </p:blipFill>
        <p:spPr>
          <a:xfrm>
            <a:off x="476053" y="65988"/>
            <a:ext cx="11609109" cy="6711884"/>
          </a:xfrm>
          <a:prstGeom prst="rect">
            <a:avLst/>
          </a:prstGeom>
        </p:spPr>
      </p:pic>
    </p:spTree>
    <p:extLst>
      <p:ext uri="{BB962C8B-B14F-4D97-AF65-F5344CB8AC3E}">
        <p14:creationId xmlns:p14="http://schemas.microsoft.com/office/powerpoint/2010/main" val="1447033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E8057-1FAB-FBED-4267-71BA23C6A52D}"/>
              </a:ext>
            </a:extLst>
          </p:cNvPr>
          <p:cNvSpPr>
            <a:spLocks noGrp="1"/>
          </p:cNvSpPr>
          <p:nvPr>
            <p:ph type="title"/>
          </p:nvPr>
        </p:nvSpPr>
        <p:spPr/>
        <p:txBody>
          <a:bodyPr/>
          <a:lstStyle/>
          <a:p>
            <a:r>
              <a:rPr lang="en-IN" b="1" i="0" dirty="0">
                <a:solidFill>
                  <a:srgbClr val="0A0A0A"/>
                </a:solidFill>
                <a:effectLst/>
                <a:highlight>
                  <a:srgbClr val="FFFFFF"/>
                </a:highlight>
                <a:latin typeface="Open Sans" panose="020B0606030504020204" pitchFamily="34" charset="0"/>
              </a:rPr>
              <a:t>Observational Learning</a:t>
            </a:r>
            <a:br>
              <a:rPr lang="en-IN" b="1" i="0" dirty="0">
                <a:solidFill>
                  <a:srgbClr val="0A0A0A"/>
                </a:solidFill>
                <a:effectLst/>
                <a:highlight>
                  <a:srgbClr val="FFFFFF"/>
                </a:highligh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3FEFC77C-87DF-259E-E34A-FB7079CDA083}"/>
              </a:ext>
            </a:extLst>
          </p:cNvPr>
          <p:cNvSpPr>
            <a:spLocks noGrp="1"/>
          </p:cNvSpPr>
          <p:nvPr>
            <p:ph idx="1"/>
          </p:nvPr>
        </p:nvSpPr>
        <p:spPr>
          <a:xfrm>
            <a:off x="838200" y="1423447"/>
            <a:ext cx="10515600" cy="4753515"/>
          </a:xfrm>
        </p:spPr>
        <p:txBody>
          <a:bodyPr/>
          <a:lstStyle/>
          <a:p>
            <a:pPr>
              <a:buFont typeface="Wingdings" panose="05000000000000000000" pitchFamily="2" charset="2"/>
              <a:buChar char="§"/>
            </a:pPr>
            <a:r>
              <a:rPr lang="en-US" b="1" dirty="0">
                <a:solidFill>
                  <a:srgbClr val="1A1A1A"/>
                </a:solidFill>
                <a:highlight>
                  <a:srgbClr val="FFFFFF"/>
                </a:highlight>
                <a:latin typeface="Georgia" panose="02040502050405020303" pitchFamily="18" charset="0"/>
              </a:rPr>
              <a:t>O</a:t>
            </a:r>
            <a:r>
              <a:rPr lang="en-US" b="1" i="0" dirty="0">
                <a:solidFill>
                  <a:srgbClr val="1A1A1A"/>
                </a:solidFill>
                <a:effectLst/>
                <a:highlight>
                  <a:srgbClr val="FFFFFF"/>
                </a:highlight>
                <a:latin typeface="Georgia" panose="02040502050405020303" pitchFamily="18" charset="0"/>
              </a:rPr>
              <a:t>bservational learning</a:t>
            </a:r>
            <a:r>
              <a:rPr lang="en-US" b="0" i="0" dirty="0">
                <a:solidFill>
                  <a:srgbClr val="1A1A1A"/>
                </a:solidFill>
                <a:effectLst/>
                <a:highlight>
                  <a:srgbClr val="FFFFFF"/>
                </a:highlight>
                <a:latin typeface="Georgia" panose="02040502050405020303" pitchFamily="18" charset="0"/>
              </a:rPr>
              <a:t>, method of </a:t>
            </a:r>
            <a:r>
              <a:rPr lang="en-US" b="0" i="0" u="sng" dirty="0">
                <a:effectLst/>
                <a:highlight>
                  <a:srgbClr val="FFFFFF"/>
                </a:highlight>
                <a:latin typeface="Georgia" panose="02040502050405020303" pitchFamily="18" charset="0"/>
                <a:hlinkClick r:id="rId2"/>
              </a:rPr>
              <a:t>learning</a:t>
            </a:r>
            <a:r>
              <a:rPr lang="en-US" b="0" i="0" dirty="0">
                <a:solidFill>
                  <a:srgbClr val="1A1A1A"/>
                </a:solidFill>
                <a:effectLst/>
                <a:highlight>
                  <a:srgbClr val="FFFFFF"/>
                </a:highlight>
                <a:latin typeface="Georgia" panose="02040502050405020303" pitchFamily="18" charset="0"/>
              </a:rPr>
              <a:t> that consists of observing and modeling another individual’s behavior, attitudes, or emotional expressions</a:t>
            </a:r>
          </a:p>
          <a:p>
            <a:pPr>
              <a:buFont typeface="Wingdings" panose="05000000000000000000" pitchFamily="2" charset="2"/>
              <a:buChar char="§"/>
            </a:pPr>
            <a:r>
              <a:rPr lang="en-US" b="1" i="0" dirty="0">
                <a:solidFill>
                  <a:srgbClr val="0A0A0A"/>
                </a:solidFill>
                <a:effectLst/>
                <a:highlight>
                  <a:srgbClr val="FFFFFF"/>
                </a:highlight>
                <a:latin typeface="Open Sans" panose="020B0606030504020204" pitchFamily="34" charset="0"/>
              </a:rPr>
              <a:t>Albert Bandura</a:t>
            </a:r>
            <a:r>
              <a:rPr lang="en-US" b="0" i="0" dirty="0">
                <a:solidFill>
                  <a:srgbClr val="0A0A0A"/>
                </a:solidFill>
                <a:effectLst/>
                <a:highlight>
                  <a:srgbClr val="FFFFFF"/>
                </a:highlight>
                <a:latin typeface="Open Sans" panose="020B0606030504020204" pitchFamily="34" charset="0"/>
              </a:rPr>
              <a:t>, was one of the first psychologists to recognize the phenomenon of observational learning</a:t>
            </a:r>
          </a:p>
          <a:p>
            <a:pPr>
              <a:buFont typeface="Wingdings" panose="05000000000000000000" pitchFamily="2" charset="2"/>
              <a:buChar char="§"/>
            </a:pPr>
            <a:endParaRPr lang="en-US" b="0" i="0" dirty="0">
              <a:solidFill>
                <a:srgbClr val="0A0A0A"/>
              </a:solidFill>
              <a:effectLst/>
              <a:highlight>
                <a:srgbClr val="FFFFFF"/>
              </a:highlight>
              <a:latin typeface="Open Sans" panose="020B0606030504020204" pitchFamily="34" charset="0"/>
            </a:endParaRPr>
          </a:p>
          <a:p>
            <a:pPr>
              <a:buFont typeface="Wingdings" panose="05000000000000000000" pitchFamily="2" charset="2"/>
              <a:buChar char="§"/>
            </a:pPr>
            <a:r>
              <a:rPr lang="en-US" b="1" i="0" dirty="0">
                <a:solidFill>
                  <a:srgbClr val="474747"/>
                </a:solidFill>
                <a:effectLst/>
                <a:highlight>
                  <a:srgbClr val="E5EDFF"/>
                </a:highlight>
                <a:latin typeface="Google Sans"/>
              </a:rPr>
              <a:t>Observational learning (</a:t>
            </a:r>
            <a:r>
              <a:rPr lang="en-US" b="1" i="0" dirty="0">
                <a:solidFill>
                  <a:srgbClr val="0070C0"/>
                </a:solidFill>
                <a:effectLst/>
                <a:highlight>
                  <a:srgbClr val="E5EDFF"/>
                </a:highlight>
                <a:latin typeface="Google Sans"/>
              </a:rPr>
              <a:t>also known as </a:t>
            </a:r>
            <a:r>
              <a:rPr lang="en-US" b="1" i="0" dirty="0">
                <a:solidFill>
                  <a:srgbClr val="0070C0"/>
                </a:solidFill>
                <a:effectLst/>
                <a:highlight>
                  <a:srgbClr val="D3E3FD"/>
                </a:highlight>
                <a:latin typeface="Google Sans"/>
              </a:rPr>
              <a:t>vicarious learning, social learning, or modeling</a:t>
            </a:r>
            <a:r>
              <a:rPr lang="en-US" b="1" i="0" dirty="0">
                <a:solidFill>
                  <a:srgbClr val="0070C0"/>
                </a:solidFill>
                <a:effectLst/>
                <a:highlight>
                  <a:srgbClr val="E5EDFF"/>
                </a:highlight>
                <a:latin typeface="Google Sans"/>
              </a:rPr>
              <a:t>)</a:t>
            </a:r>
            <a:r>
              <a:rPr lang="en-US" b="1" i="0" dirty="0">
                <a:solidFill>
                  <a:srgbClr val="474747"/>
                </a:solidFill>
                <a:effectLst/>
                <a:highlight>
                  <a:srgbClr val="E5EDFF"/>
                </a:highlight>
                <a:latin typeface="Google Sans"/>
              </a:rPr>
              <a:t> is a type of learning that occurs as a function of observing, retaining, and replicating novel behavior executed by others</a:t>
            </a:r>
            <a:endParaRPr lang="en-IN" b="1" dirty="0"/>
          </a:p>
        </p:txBody>
      </p:sp>
    </p:spTree>
    <p:extLst>
      <p:ext uri="{BB962C8B-B14F-4D97-AF65-F5344CB8AC3E}">
        <p14:creationId xmlns:p14="http://schemas.microsoft.com/office/powerpoint/2010/main" val="36978288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C872-1C1F-7283-FCCA-7753B6B818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469EC2-3CEC-CCCE-B47C-1ED0A38CE68B}"/>
              </a:ext>
            </a:extLst>
          </p:cNvPr>
          <p:cNvSpPr>
            <a:spLocks noGrp="1"/>
          </p:cNvSpPr>
          <p:nvPr>
            <p:ph idx="1"/>
          </p:nvPr>
        </p:nvSpPr>
        <p:spPr>
          <a:xfrm>
            <a:off x="484909" y="595745"/>
            <a:ext cx="10868891" cy="6059578"/>
          </a:xfrm>
        </p:spPr>
        <p:txBody>
          <a:bodyPr>
            <a:normAutofit lnSpcReduction="10000"/>
          </a:bodyPr>
          <a:lstStyle/>
          <a:p>
            <a:pPr algn="l" fontAlgn="base"/>
            <a:r>
              <a:rPr lang="en-US" sz="2400" b="0" i="0" dirty="0">
                <a:solidFill>
                  <a:srgbClr val="0A0A0A"/>
                </a:solidFill>
                <a:effectLst/>
                <a:highlight>
                  <a:srgbClr val="FFFFFF"/>
                </a:highlight>
                <a:latin typeface="Open Sans" panose="020B0606030504020204" pitchFamily="34" charset="0"/>
              </a:rPr>
              <a:t>According to Bandura’s research, there are four processes that influence observational learning:</a:t>
            </a:r>
          </a:p>
          <a:p>
            <a:pPr marL="0" indent="0" algn="l" fontAlgn="base">
              <a:buNone/>
            </a:pPr>
            <a:endParaRPr lang="en-US" sz="2400" b="0" i="0" dirty="0">
              <a:solidFill>
                <a:srgbClr val="0A0A0A"/>
              </a:solidFill>
              <a:effectLst/>
              <a:highlight>
                <a:srgbClr val="FFFFFF"/>
              </a:highlight>
              <a:latin typeface="Open Sans" panose="020B0606030504020204" pitchFamily="34" charset="0"/>
            </a:endParaRPr>
          </a:p>
          <a:p>
            <a:pPr algn="l" fontAlgn="base">
              <a:buFont typeface="+mj-lt"/>
              <a:buAutoNum type="arabicPeriod"/>
            </a:pPr>
            <a:r>
              <a:rPr lang="en-US" sz="2400" b="1" i="0" dirty="0">
                <a:solidFill>
                  <a:srgbClr val="0A0A0A"/>
                </a:solidFill>
                <a:effectLst/>
                <a:highlight>
                  <a:srgbClr val="FFFFFF"/>
                </a:highlight>
                <a:latin typeface="Open Sans" panose="020B0606030504020204" pitchFamily="34" charset="0"/>
              </a:rPr>
              <a:t>Attention</a:t>
            </a:r>
            <a:endParaRPr lang="en-US" sz="2400" b="0" i="0" dirty="0">
              <a:solidFill>
                <a:srgbClr val="0A0A0A"/>
              </a:solidFill>
              <a:effectLst/>
              <a:highlight>
                <a:srgbClr val="FFFFFF"/>
              </a:highlight>
              <a:latin typeface="Open Sans" panose="020B0606030504020204" pitchFamily="34" charset="0"/>
            </a:endParaRPr>
          </a:p>
          <a:p>
            <a:pPr algn="l" fontAlgn="base">
              <a:buFont typeface="+mj-lt"/>
              <a:buAutoNum type="arabicPeriod"/>
            </a:pPr>
            <a:r>
              <a:rPr lang="en-US" sz="2400" b="1" i="0" dirty="0">
                <a:solidFill>
                  <a:srgbClr val="0A0A0A"/>
                </a:solidFill>
                <a:effectLst/>
                <a:highlight>
                  <a:srgbClr val="FFFFFF"/>
                </a:highlight>
                <a:latin typeface="Open Sans" panose="020B0606030504020204" pitchFamily="34" charset="0"/>
              </a:rPr>
              <a:t>Retention</a:t>
            </a:r>
            <a:endParaRPr lang="en-US" sz="2400" b="0" i="0" dirty="0">
              <a:solidFill>
                <a:srgbClr val="0A0A0A"/>
              </a:solidFill>
              <a:effectLst/>
              <a:highlight>
                <a:srgbClr val="FFFFFF"/>
              </a:highlight>
              <a:latin typeface="Open Sans" panose="020B0606030504020204" pitchFamily="34" charset="0"/>
            </a:endParaRPr>
          </a:p>
          <a:p>
            <a:pPr algn="l" fontAlgn="base">
              <a:buFont typeface="+mj-lt"/>
              <a:buAutoNum type="arabicPeriod"/>
            </a:pPr>
            <a:r>
              <a:rPr lang="en-US" sz="2400" b="1" i="0" dirty="0">
                <a:solidFill>
                  <a:srgbClr val="0A0A0A"/>
                </a:solidFill>
                <a:effectLst/>
                <a:highlight>
                  <a:srgbClr val="FFFFFF"/>
                </a:highlight>
                <a:latin typeface="Open Sans" panose="020B0606030504020204" pitchFamily="34" charset="0"/>
              </a:rPr>
              <a:t>Reproduction</a:t>
            </a:r>
            <a:endParaRPr lang="en-US" sz="2400" b="0" i="0" dirty="0">
              <a:solidFill>
                <a:srgbClr val="0A0A0A"/>
              </a:solidFill>
              <a:effectLst/>
              <a:highlight>
                <a:srgbClr val="FFFFFF"/>
              </a:highlight>
              <a:latin typeface="Open Sans" panose="020B0606030504020204" pitchFamily="34" charset="0"/>
            </a:endParaRPr>
          </a:p>
          <a:p>
            <a:pPr algn="l" fontAlgn="base">
              <a:buFont typeface="+mj-lt"/>
              <a:buAutoNum type="arabicPeriod"/>
            </a:pPr>
            <a:r>
              <a:rPr lang="en-US" sz="2400" b="1" i="0" dirty="0">
                <a:solidFill>
                  <a:srgbClr val="0A0A0A"/>
                </a:solidFill>
                <a:effectLst/>
                <a:highlight>
                  <a:srgbClr val="FFFFFF"/>
                </a:highlight>
                <a:latin typeface="Open Sans" panose="020B0606030504020204" pitchFamily="34" charset="0"/>
              </a:rPr>
              <a:t>Motivation</a:t>
            </a:r>
          </a:p>
          <a:p>
            <a:pPr marL="0" indent="0" algn="l" fontAlgn="base">
              <a:buNone/>
            </a:pPr>
            <a:endParaRPr lang="en-US" sz="2400" b="0" i="0" dirty="0">
              <a:solidFill>
                <a:srgbClr val="0A0A0A"/>
              </a:solidFill>
              <a:effectLst/>
              <a:highlight>
                <a:srgbClr val="FFFFFF"/>
              </a:highlight>
              <a:latin typeface="Open Sans" panose="020B0606030504020204" pitchFamily="34" charset="0"/>
            </a:endParaRPr>
          </a:p>
          <a:p>
            <a:pPr marL="0" indent="0" algn="l" fontAlgn="base">
              <a:buNone/>
            </a:pPr>
            <a:endParaRPr lang="en-US" sz="2400" dirty="0">
              <a:solidFill>
                <a:srgbClr val="0A0A0A"/>
              </a:solidFill>
              <a:highlight>
                <a:srgbClr val="FFFFFF"/>
              </a:highlight>
              <a:latin typeface="Open Sans" panose="020B0606030504020204" pitchFamily="34" charset="0"/>
            </a:endParaRPr>
          </a:p>
          <a:p>
            <a:pPr marL="0" indent="0" fontAlgn="base">
              <a:buNone/>
            </a:pPr>
            <a:endParaRPr lang="en-US" sz="2400" b="1" dirty="0">
              <a:solidFill>
                <a:srgbClr val="0A0A0A"/>
              </a:solidFill>
              <a:highlight>
                <a:srgbClr val="FFFFFF"/>
              </a:highlight>
              <a:latin typeface="Open Sans" panose="020B0606030504020204" pitchFamily="34" charset="0"/>
            </a:endParaRPr>
          </a:p>
          <a:p>
            <a:pPr marL="0" indent="0" fontAlgn="base">
              <a:buNone/>
            </a:pPr>
            <a:r>
              <a:rPr lang="en-US" sz="2400" b="1" dirty="0">
                <a:solidFill>
                  <a:srgbClr val="0A0A0A"/>
                </a:solidFill>
                <a:highlight>
                  <a:srgbClr val="FFFFFF"/>
                </a:highlight>
                <a:latin typeface="Open Sans" panose="020B0606030504020204" pitchFamily="34" charset="0"/>
              </a:rPr>
              <a:t>Attention</a:t>
            </a:r>
            <a:endParaRPr lang="en-US" sz="2400" b="0" i="0" dirty="0">
              <a:solidFill>
                <a:srgbClr val="0A0A0A"/>
              </a:solidFill>
              <a:effectLst/>
              <a:highlight>
                <a:srgbClr val="FFFFFF"/>
              </a:highlight>
              <a:latin typeface="Open Sans" panose="020B0606030504020204" pitchFamily="34" charset="0"/>
            </a:endParaRPr>
          </a:p>
          <a:p>
            <a:pPr marL="0" indent="0" algn="l" fontAlgn="base">
              <a:buNone/>
            </a:pPr>
            <a:r>
              <a:rPr lang="en-US" sz="2400" b="0" i="0" dirty="0">
                <a:solidFill>
                  <a:srgbClr val="0A0A0A"/>
                </a:solidFill>
                <a:effectLst/>
                <a:highlight>
                  <a:srgbClr val="FFFFFF"/>
                </a:highlight>
                <a:latin typeface="Open Sans" panose="020B0606030504020204" pitchFamily="34" charset="0"/>
              </a:rPr>
              <a:t>To learn, an observer must pay attention to something in the environment. They must notice the model and the behavior occurring. </a:t>
            </a:r>
          </a:p>
          <a:p>
            <a:pPr marL="0" indent="0" algn="l" fontAlgn="base">
              <a:buNone/>
            </a:pPr>
            <a:r>
              <a:rPr lang="en-US" sz="2400" b="0" i="0" dirty="0">
                <a:solidFill>
                  <a:srgbClr val="0A0A0A"/>
                </a:solidFill>
                <a:effectLst/>
                <a:highlight>
                  <a:srgbClr val="FFFFFF"/>
                </a:highlight>
                <a:latin typeface="Open Sans" panose="020B0606030504020204" pitchFamily="34" charset="0"/>
              </a:rPr>
              <a:t>Attention levels can vary based on the characteristics of the model and environment – including the model’s degree of likeness, or the observer’s current mood.</a:t>
            </a:r>
          </a:p>
          <a:p>
            <a:pPr marL="0" indent="0" algn="l" fontAlgn="base">
              <a:buNone/>
            </a:pPr>
            <a:endParaRPr lang="en-US" sz="2400" b="0" i="0" dirty="0">
              <a:solidFill>
                <a:srgbClr val="0A0A0A"/>
              </a:solidFill>
              <a:effectLst/>
              <a:highlight>
                <a:srgbClr val="FFFFFF"/>
              </a:highlight>
              <a:latin typeface="Open Sans" panose="020B0606030504020204" pitchFamily="34" charset="0"/>
            </a:endParaRPr>
          </a:p>
          <a:p>
            <a:endParaRPr lang="en-IN" dirty="0"/>
          </a:p>
        </p:txBody>
      </p:sp>
      <p:pic>
        <p:nvPicPr>
          <p:cNvPr id="4" name="Picture 3">
            <a:extLst>
              <a:ext uri="{FF2B5EF4-FFF2-40B4-BE49-F238E27FC236}">
                <a16:creationId xmlns:a16="http://schemas.microsoft.com/office/drawing/2014/main" id="{13A522E4-EB01-EC58-487B-6AB8261037B3}"/>
              </a:ext>
            </a:extLst>
          </p:cNvPr>
          <p:cNvPicPr>
            <a:picLocks noChangeAspect="1"/>
          </p:cNvPicPr>
          <p:nvPr/>
        </p:nvPicPr>
        <p:blipFill>
          <a:blip r:embed="rId2"/>
          <a:stretch>
            <a:fillRect/>
          </a:stretch>
        </p:blipFill>
        <p:spPr>
          <a:xfrm>
            <a:off x="4419601" y="1191490"/>
            <a:ext cx="6732308" cy="3228109"/>
          </a:xfrm>
          <a:prstGeom prst="rect">
            <a:avLst/>
          </a:prstGeom>
        </p:spPr>
      </p:pic>
    </p:spTree>
    <p:extLst>
      <p:ext uri="{BB962C8B-B14F-4D97-AF65-F5344CB8AC3E}">
        <p14:creationId xmlns:p14="http://schemas.microsoft.com/office/powerpoint/2010/main" val="20741722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5F67C-30FC-7D7D-9A48-A8A8DE4D7C4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765C825-05ED-CFB1-89B8-C335AC0AB0B2}"/>
              </a:ext>
            </a:extLst>
          </p:cNvPr>
          <p:cNvPicPr>
            <a:picLocks noGrp="1" noChangeAspect="1"/>
          </p:cNvPicPr>
          <p:nvPr>
            <p:ph idx="1"/>
          </p:nvPr>
        </p:nvPicPr>
        <p:blipFill>
          <a:blip r:embed="rId2"/>
          <a:stretch>
            <a:fillRect/>
          </a:stretch>
        </p:blipFill>
        <p:spPr>
          <a:xfrm>
            <a:off x="180109" y="365125"/>
            <a:ext cx="12011891" cy="5703166"/>
          </a:xfrm>
          <a:prstGeom prst="rect">
            <a:avLst/>
          </a:prstGeom>
        </p:spPr>
      </p:pic>
    </p:spTree>
    <p:extLst>
      <p:ext uri="{BB962C8B-B14F-4D97-AF65-F5344CB8AC3E}">
        <p14:creationId xmlns:p14="http://schemas.microsoft.com/office/powerpoint/2010/main" val="19917738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6212-D1E5-CF8B-247C-EEBF97B7220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000ED1A-A25C-C577-CF17-CC6A35670BB8}"/>
              </a:ext>
            </a:extLst>
          </p:cNvPr>
          <p:cNvPicPr>
            <a:picLocks noGrp="1" noChangeAspect="1"/>
          </p:cNvPicPr>
          <p:nvPr>
            <p:ph idx="1"/>
          </p:nvPr>
        </p:nvPicPr>
        <p:blipFill>
          <a:blip r:embed="rId2"/>
          <a:stretch>
            <a:fillRect/>
          </a:stretch>
        </p:blipFill>
        <p:spPr>
          <a:xfrm>
            <a:off x="277090" y="160257"/>
            <a:ext cx="11651673" cy="6476070"/>
          </a:xfrm>
          <a:prstGeom prst="rect">
            <a:avLst/>
          </a:prstGeom>
        </p:spPr>
      </p:pic>
    </p:spTree>
    <p:extLst>
      <p:ext uri="{BB962C8B-B14F-4D97-AF65-F5344CB8AC3E}">
        <p14:creationId xmlns:p14="http://schemas.microsoft.com/office/powerpoint/2010/main" val="2188376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C9ED-9C91-5BAD-52A5-E1737C41F8CF}"/>
              </a:ext>
            </a:extLst>
          </p:cNvPr>
          <p:cNvSpPr>
            <a:spLocks noGrp="1"/>
          </p:cNvSpPr>
          <p:nvPr>
            <p:ph type="title"/>
          </p:nvPr>
        </p:nvSpPr>
        <p:spPr>
          <a:xfrm>
            <a:off x="509047" y="365125"/>
            <a:ext cx="10844753" cy="1325563"/>
          </a:xfrm>
        </p:spPr>
        <p:txBody>
          <a:bodyPr/>
          <a:lstStyle/>
          <a:p>
            <a:endParaRPr lang="en-IN" dirty="0"/>
          </a:p>
        </p:txBody>
      </p:sp>
      <p:sp>
        <p:nvSpPr>
          <p:cNvPr id="3" name="Content Placeholder 2">
            <a:extLst>
              <a:ext uri="{FF2B5EF4-FFF2-40B4-BE49-F238E27FC236}">
                <a16:creationId xmlns:a16="http://schemas.microsoft.com/office/drawing/2014/main" id="{2E28E7BC-777B-3AB9-9E35-3762D07D0AB5}"/>
              </a:ext>
            </a:extLst>
          </p:cNvPr>
          <p:cNvSpPr>
            <a:spLocks noGrp="1"/>
          </p:cNvSpPr>
          <p:nvPr>
            <p:ph idx="1"/>
          </p:nvPr>
        </p:nvSpPr>
        <p:spPr>
          <a:xfrm>
            <a:off x="395927" y="365125"/>
            <a:ext cx="11309808" cy="5811838"/>
          </a:xfrm>
        </p:spPr>
        <p:txBody>
          <a:bodyPr/>
          <a:lstStyle/>
          <a:p>
            <a:pPr marL="0" indent="0" algn="l" fontAlgn="base">
              <a:buNone/>
            </a:pPr>
            <a:r>
              <a:rPr lang="en-US" b="1" i="0" dirty="0">
                <a:solidFill>
                  <a:srgbClr val="0A0A0A"/>
                </a:solidFill>
                <a:effectLst/>
                <a:highlight>
                  <a:srgbClr val="FFFFFF"/>
                </a:highlight>
                <a:latin typeface="Open Sans" panose="020B0606030504020204" pitchFamily="34" charset="0"/>
              </a:rPr>
              <a:t>Retention</a:t>
            </a:r>
            <a:endParaRPr lang="en-US" b="0" i="0" dirty="0">
              <a:solidFill>
                <a:srgbClr val="0A0A0A"/>
              </a:solidFill>
              <a:effectLst/>
              <a:highlight>
                <a:srgbClr val="FFFFFF"/>
              </a:highlight>
              <a:latin typeface="Open Sans" panose="020B0606030504020204" pitchFamily="34" charset="0"/>
            </a:endParaRPr>
          </a:p>
          <a:p>
            <a:pPr algn="l" fontAlgn="base"/>
            <a:r>
              <a:rPr lang="en-US" b="0" i="0" dirty="0">
                <a:solidFill>
                  <a:srgbClr val="0A0A0A"/>
                </a:solidFill>
                <a:effectLst/>
                <a:highlight>
                  <a:srgbClr val="FFFFFF"/>
                </a:highlight>
                <a:latin typeface="Open Sans" panose="020B0606030504020204" pitchFamily="34" charset="0"/>
              </a:rPr>
              <a:t>Simple attention is not enough to learn a new behavior. An observer must also retain, or remember, the behavior at a later time.</a:t>
            </a:r>
          </a:p>
          <a:p>
            <a:pPr algn="l" fontAlgn="base"/>
            <a:r>
              <a:rPr lang="en-US" b="0" i="0" dirty="0">
                <a:solidFill>
                  <a:srgbClr val="0A0A0A"/>
                </a:solidFill>
                <a:effectLst/>
                <a:highlight>
                  <a:srgbClr val="FFFFFF"/>
                </a:highlight>
                <a:latin typeface="Open Sans" panose="020B0606030504020204" pitchFamily="34" charset="0"/>
              </a:rPr>
              <a:t>To increase chances of retention, the observer must structure the information in an easy-to-remember format.</a:t>
            </a:r>
          </a:p>
          <a:p>
            <a:pPr marL="0" indent="0" algn="l" fontAlgn="base">
              <a:buNone/>
            </a:pPr>
            <a:endParaRPr lang="en-US" b="0" i="0" dirty="0">
              <a:solidFill>
                <a:srgbClr val="0A0A0A"/>
              </a:solidFill>
              <a:effectLst/>
              <a:highlight>
                <a:srgbClr val="FFFFFF"/>
              </a:highlight>
              <a:latin typeface="Open Sans" panose="020B0606030504020204" pitchFamily="34" charset="0"/>
            </a:endParaRPr>
          </a:p>
          <a:p>
            <a:pPr marL="0" indent="0">
              <a:buNone/>
            </a:pPr>
            <a:r>
              <a:rPr lang="en-IN" b="1" i="0" dirty="0">
                <a:solidFill>
                  <a:srgbClr val="0A0A0A"/>
                </a:solidFill>
                <a:effectLst/>
                <a:highlight>
                  <a:srgbClr val="FFFFFF"/>
                </a:highlight>
                <a:latin typeface="Open Sans" panose="020B0606030504020204" pitchFamily="34" charset="0"/>
              </a:rPr>
              <a:t>Reproduction</a:t>
            </a:r>
            <a:endParaRPr lang="en-IN" dirty="0"/>
          </a:p>
          <a:p>
            <a:r>
              <a:rPr lang="en-US" b="0" i="0" dirty="0">
                <a:solidFill>
                  <a:srgbClr val="0A0A0A"/>
                </a:solidFill>
                <a:effectLst/>
                <a:highlight>
                  <a:srgbClr val="FFFFFF"/>
                </a:highlight>
                <a:latin typeface="Open Sans" panose="020B0606030504020204" pitchFamily="34" charset="0"/>
              </a:rPr>
              <a:t>Reproduction is the process where the observer must be able to physically perform the behavior in the real-world</a:t>
            </a:r>
          </a:p>
          <a:p>
            <a:r>
              <a:rPr lang="en-US" b="0" i="0" dirty="0">
                <a:solidFill>
                  <a:srgbClr val="0A0A0A"/>
                </a:solidFill>
                <a:effectLst/>
                <a:highlight>
                  <a:srgbClr val="FFFFFF"/>
                </a:highlight>
                <a:latin typeface="Open Sans" panose="020B0606030504020204" pitchFamily="34" charset="0"/>
              </a:rPr>
              <a:t>Often, producing a new behavior requires hours of practice to obtain the skills.</a:t>
            </a:r>
            <a:endParaRPr lang="en-IN" dirty="0"/>
          </a:p>
        </p:txBody>
      </p:sp>
    </p:spTree>
    <p:extLst>
      <p:ext uri="{BB962C8B-B14F-4D97-AF65-F5344CB8AC3E}">
        <p14:creationId xmlns:p14="http://schemas.microsoft.com/office/powerpoint/2010/main" val="4305749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F308-4D9B-61C6-DC04-2833EF284F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588BE2-88A0-0CC2-2F39-6A363A587048}"/>
              </a:ext>
            </a:extLst>
          </p:cNvPr>
          <p:cNvSpPr>
            <a:spLocks noGrp="1"/>
          </p:cNvSpPr>
          <p:nvPr>
            <p:ph idx="1"/>
          </p:nvPr>
        </p:nvSpPr>
        <p:spPr>
          <a:xfrm>
            <a:off x="838200" y="481263"/>
            <a:ext cx="10515600" cy="5695700"/>
          </a:xfrm>
        </p:spPr>
        <p:txBody>
          <a:bodyPr>
            <a:normAutofit/>
          </a:bodyPr>
          <a:lstStyle/>
          <a:p>
            <a:pPr marL="0" indent="0" algn="l" fontAlgn="base">
              <a:buNone/>
            </a:pPr>
            <a:r>
              <a:rPr lang="en-US" b="1" i="0" dirty="0">
                <a:solidFill>
                  <a:srgbClr val="0A0A0A"/>
                </a:solidFill>
                <a:effectLst/>
                <a:highlight>
                  <a:srgbClr val="FFFFFF"/>
                </a:highlight>
                <a:latin typeface="Open Sans" panose="020B0606030504020204" pitchFamily="34" charset="0"/>
              </a:rPr>
              <a:t>Motivation</a:t>
            </a:r>
            <a:endParaRPr lang="en-US" b="0" i="0" dirty="0">
              <a:solidFill>
                <a:srgbClr val="0A0A0A"/>
              </a:solidFill>
              <a:effectLst/>
              <a:highlight>
                <a:srgbClr val="FFFFFF"/>
              </a:highlight>
              <a:latin typeface="Open Sans" panose="020B0606030504020204" pitchFamily="34" charset="0"/>
            </a:endParaRPr>
          </a:p>
          <a:p>
            <a:pPr algn="l" fontAlgn="base">
              <a:lnSpc>
                <a:spcPct val="200000"/>
              </a:lnSpc>
            </a:pPr>
            <a:r>
              <a:rPr lang="en-US" b="0" i="0" dirty="0">
                <a:solidFill>
                  <a:srgbClr val="0A0A0A"/>
                </a:solidFill>
                <a:effectLst/>
                <a:highlight>
                  <a:srgbClr val="FFFFFF"/>
                </a:highlight>
                <a:latin typeface="Open Sans" panose="020B0606030504020204" pitchFamily="34" charset="0"/>
              </a:rPr>
              <a:t>All learning requires some degree of personal motivation. For observational learning, the observer must be motivated to produce the desired behavior.</a:t>
            </a:r>
          </a:p>
          <a:p>
            <a:pPr algn="l" fontAlgn="base">
              <a:lnSpc>
                <a:spcPct val="200000"/>
              </a:lnSpc>
            </a:pPr>
            <a:r>
              <a:rPr lang="en-US" b="0" i="0" dirty="0">
                <a:solidFill>
                  <a:srgbClr val="0A0A0A"/>
                </a:solidFill>
                <a:effectLst/>
                <a:highlight>
                  <a:srgbClr val="FFFFFF"/>
                </a:highlight>
                <a:latin typeface="Open Sans" panose="020B0606030504020204" pitchFamily="34" charset="0"/>
              </a:rPr>
              <a:t>Sometimes this motivation is intrinsic to the observer. Other times, motivation can come in the form of external reinforcement – rewards and punishments.</a:t>
            </a:r>
          </a:p>
          <a:p>
            <a:endParaRPr lang="en-IN" dirty="0"/>
          </a:p>
        </p:txBody>
      </p:sp>
    </p:spTree>
    <p:extLst>
      <p:ext uri="{BB962C8B-B14F-4D97-AF65-F5344CB8AC3E}">
        <p14:creationId xmlns:p14="http://schemas.microsoft.com/office/powerpoint/2010/main" val="6816974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E6DD-74E5-E752-A30D-82A884D37E71}"/>
              </a:ext>
            </a:extLst>
          </p:cNvPr>
          <p:cNvSpPr>
            <a:spLocks noGrp="1"/>
          </p:cNvSpPr>
          <p:nvPr>
            <p:ph type="title"/>
          </p:nvPr>
        </p:nvSpPr>
        <p:spPr/>
        <p:txBody>
          <a:bodyPr/>
          <a:lstStyle/>
          <a:p>
            <a:r>
              <a:rPr lang="en-IN" b="1" dirty="0"/>
              <a:t>Bobo doll experiment </a:t>
            </a:r>
            <a:br>
              <a:rPr lang="en-IN" b="1" dirty="0"/>
            </a:br>
            <a:endParaRPr lang="en-IN" b="1" dirty="0"/>
          </a:p>
        </p:txBody>
      </p:sp>
      <p:sp>
        <p:nvSpPr>
          <p:cNvPr id="3" name="Content Placeholder 2">
            <a:extLst>
              <a:ext uri="{FF2B5EF4-FFF2-40B4-BE49-F238E27FC236}">
                <a16:creationId xmlns:a16="http://schemas.microsoft.com/office/drawing/2014/main" id="{5F3FA6FE-796F-9E5D-2799-CC615C936670}"/>
              </a:ext>
            </a:extLst>
          </p:cNvPr>
          <p:cNvSpPr>
            <a:spLocks noGrp="1"/>
          </p:cNvSpPr>
          <p:nvPr>
            <p:ph idx="1"/>
          </p:nvPr>
        </p:nvSpPr>
        <p:spPr>
          <a:xfrm>
            <a:off x="838200" y="1251284"/>
            <a:ext cx="10515600" cy="4925679"/>
          </a:xfrm>
        </p:spPr>
        <p:txBody>
          <a:bodyPr/>
          <a:lstStyle/>
          <a:p>
            <a:pPr algn="l" fontAlgn="base"/>
            <a:r>
              <a:rPr lang="en-US" b="0" i="0" dirty="0">
                <a:solidFill>
                  <a:srgbClr val="0A0A0A"/>
                </a:solidFill>
                <a:effectLst/>
                <a:highlight>
                  <a:srgbClr val="FFFFFF"/>
                </a:highlight>
                <a:latin typeface="Open Sans" panose="020B0606030504020204" pitchFamily="34" charset="0"/>
              </a:rPr>
              <a:t>In the experiment, children were shown a video where a model would act aggressively toward an inflatable doll – hitting, punching, kicking, and verbally assaulting the doll. There were three different endings:</a:t>
            </a:r>
          </a:p>
          <a:p>
            <a:pPr algn="l" fontAlgn="base">
              <a:buFont typeface="+mj-lt"/>
              <a:buAutoNum type="arabicPeriod"/>
            </a:pPr>
            <a:r>
              <a:rPr lang="en-US" b="0" i="0" dirty="0">
                <a:solidFill>
                  <a:srgbClr val="0A0A0A"/>
                </a:solidFill>
                <a:effectLst/>
                <a:highlight>
                  <a:srgbClr val="FFFFFF"/>
                </a:highlight>
                <a:latin typeface="Open Sans" panose="020B0606030504020204" pitchFamily="34" charset="0"/>
              </a:rPr>
              <a:t>The model was punished for their behavior</a:t>
            </a:r>
          </a:p>
          <a:p>
            <a:pPr algn="l" fontAlgn="base">
              <a:buFont typeface="+mj-lt"/>
              <a:buAutoNum type="arabicPeriod"/>
            </a:pPr>
            <a:r>
              <a:rPr lang="en-US" b="0" i="0" dirty="0">
                <a:solidFill>
                  <a:srgbClr val="0A0A0A"/>
                </a:solidFill>
                <a:effectLst/>
                <a:highlight>
                  <a:srgbClr val="FFFFFF"/>
                </a:highlight>
                <a:latin typeface="Open Sans" panose="020B0606030504020204" pitchFamily="34" charset="0"/>
              </a:rPr>
              <a:t>The model was rewarded for their behavior</a:t>
            </a:r>
          </a:p>
          <a:p>
            <a:pPr algn="l" fontAlgn="base">
              <a:buFont typeface="+mj-lt"/>
              <a:buAutoNum type="arabicPeriod"/>
            </a:pPr>
            <a:r>
              <a:rPr lang="en-US" b="0" i="0" dirty="0">
                <a:solidFill>
                  <a:srgbClr val="0A0A0A"/>
                </a:solidFill>
                <a:effectLst/>
                <a:highlight>
                  <a:srgbClr val="FFFFFF"/>
                </a:highlight>
                <a:latin typeface="Open Sans" panose="020B0606030504020204" pitchFamily="34" charset="0"/>
              </a:rPr>
              <a:t>There were no consequences</a:t>
            </a:r>
          </a:p>
          <a:p>
            <a:pPr algn="l" fontAlgn="base"/>
            <a:r>
              <a:rPr lang="en-US" b="0" i="0" dirty="0">
                <a:solidFill>
                  <a:srgbClr val="0A0A0A"/>
                </a:solidFill>
                <a:effectLst/>
                <a:highlight>
                  <a:srgbClr val="FFFFFF"/>
                </a:highlight>
                <a:latin typeface="Open Sans" panose="020B0606030504020204" pitchFamily="34" charset="0"/>
              </a:rPr>
              <a:t>After watching the model, children were given a Bobo doll, identical to that in the video. Their behaviors were observed.</a:t>
            </a:r>
          </a:p>
          <a:p>
            <a:endParaRPr lang="en-IN" dirty="0"/>
          </a:p>
        </p:txBody>
      </p:sp>
    </p:spTree>
    <p:extLst>
      <p:ext uri="{BB962C8B-B14F-4D97-AF65-F5344CB8AC3E}">
        <p14:creationId xmlns:p14="http://schemas.microsoft.com/office/powerpoint/2010/main" val="3783749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F937E-9F69-AF04-80C4-5BFBA5265C5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E5E1E47-51C8-820C-EBF4-E0EE2A50D05E}"/>
              </a:ext>
            </a:extLst>
          </p:cNvPr>
          <p:cNvPicPr>
            <a:picLocks noGrp="1" noChangeAspect="1"/>
          </p:cNvPicPr>
          <p:nvPr>
            <p:ph idx="1"/>
          </p:nvPr>
        </p:nvPicPr>
        <p:blipFill>
          <a:blip r:embed="rId2"/>
          <a:stretch>
            <a:fillRect/>
          </a:stretch>
        </p:blipFill>
        <p:spPr>
          <a:xfrm>
            <a:off x="288759" y="192505"/>
            <a:ext cx="11678652" cy="6529137"/>
          </a:xfrm>
          <a:prstGeom prst="rect">
            <a:avLst/>
          </a:prstGeom>
        </p:spPr>
      </p:pic>
    </p:spTree>
    <p:extLst>
      <p:ext uri="{BB962C8B-B14F-4D97-AF65-F5344CB8AC3E}">
        <p14:creationId xmlns:p14="http://schemas.microsoft.com/office/powerpoint/2010/main" val="8921561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57B3-DFA4-7552-7203-30C9306A7BB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A754E5F-C0F5-A89B-BF49-45BECBEDFCD0}"/>
              </a:ext>
            </a:extLst>
          </p:cNvPr>
          <p:cNvSpPr>
            <a:spLocks noGrp="1"/>
          </p:cNvSpPr>
          <p:nvPr>
            <p:ph idx="1"/>
          </p:nvPr>
        </p:nvSpPr>
        <p:spPr>
          <a:xfrm>
            <a:off x="348792" y="1025236"/>
            <a:ext cx="11538408" cy="5151727"/>
          </a:xfrm>
        </p:spPr>
        <p:txBody>
          <a:bodyPr/>
          <a:lstStyle/>
          <a:p>
            <a:pPr>
              <a:lnSpc>
                <a:spcPct val="200000"/>
              </a:lnSpc>
            </a:pPr>
            <a:r>
              <a:rPr lang="en-US" b="0" i="0" dirty="0">
                <a:solidFill>
                  <a:srgbClr val="0A0A0A"/>
                </a:solidFill>
                <a:effectLst/>
                <a:highlight>
                  <a:srgbClr val="FFFFFF"/>
                </a:highlight>
                <a:latin typeface="Open Sans" panose="020B0606030504020204" pitchFamily="34" charset="0"/>
              </a:rPr>
              <a:t>Researchers found that children were</a:t>
            </a:r>
            <a:r>
              <a:rPr lang="en-US" b="1" i="0" dirty="0">
                <a:solidFill>
                  <a:srgbClr val="0A0A0A"/>
                </a:solidFill>
                <a:effectLst/>
                <a:highlight>
                  <a:srgbClr val="FFFFFF"/>
                </a:highlight>
                <a:latin typeface="Open Sans" panose="020B0606030504020204" pitchFamily="34" charset="0"/>
              </a:rPr>
              <a:t> </a:t>
            </a:r>
            <a:r>
              <a:rPr lang="en-US" b="1" i="1" dirty="0">
                <a:solidFill>
                  <a:schemeClr val="accent6">
                    <a:lumMod val="50000"/>
                  </a:schemeClr>
                </a:solidFill>
                <a:effectLst/>
                <a:highlight>
                  <a:srgbClr val="FFFFFF"/>
                </a:highlight>
                <a:latin typeface="Open Sans" panose="020B0606030504020204" pitchFamily="34" charset="0"/>
              </a:rPr>
              <a:t>more likely</a:t>
            </a:r>
            <a:r>
              <a:rPr lang="en-US" b="1" i="0" dirty="0">
                <a:solidFill>
                  <a:schemeClr val="accent6">
                    <a:lumMod val="50000"/>
                  </a:schemeClr>
                </a:solidFill>
                <a:effectLst/>
                <a:highlight>
                  <a:srgbClr val="FFFFFF"/>
                </a:highlight>
                <a:latin typeface="Open Sans" panose="020B0606030504020204" pitchFamily="34" charset="0"/>
              </a:rPr>
              <a:t> to mimic violent behaviors </a:t>
            </a:r>
            <a:r>
              <a:rPr lang="en-US" b="0" i="0" dirty="0">
                <a:solidFill>
                  <a:srgbClr val="0A0A0A"/>
                </a:solidFill>
                <a:effectLst/>
                <a:highlight>
                  <a:srgbClr val="FFFFFF"/>
                </a:highlight>
                <a:latin typeface="Open Sans" panose="020B0606030504020204" pitchFamily="34" charset="0"/>
              </a:rPr>
              <a:t>when they observed the </a:t>
            </a:r>
            <a:r>
              <a:rPr lang="en-US" b="1" i="1" dirty="0">
                <a:solidFill>
                  <a:srgbClr val="C00000"/>
                </a:solidFill>
                <a:effectLst/>
                <a:highlight>
                  <a:srgbClr val="FFFFFF"/>
                </a:highlight>
                <a:latin typeface="Open Sans" panose="020B0606030504020204" pitchFamily="34" charset="0"/>
              </a:rPr>
              <a:t>model receiving a reward, or when no consequences occurred</a:t>
            </a:r>
          </a:p>
          <a:p>
            <a:pPr>
              <a:lnSpc>
                <a:spcPct val="200000"/>
              </a:lnSpc>
            </a:pPr>
            <a:endParaRPr lang="en-US" b="0" i="0" dirty="0">
              <a:solidFill>
                <a:srgbClr val="0A0A0A"/>
              </a:solidFill>
              <a:effectLst/>
              <a:highlight>
                <a:srgbClr val="FFFFFF"/>
              </a:highlight>
              <a:latin typeface="Open Sans" panose="020B0606030504020204" pitchFamily="34" charset="0"/>
            </a:endParaRPr>
          </a:p>
          <a:p>
            <a:pPr>
              <a:lnSpc>
                <a:spcPct val="200000"/>
              </a:lnSpc>
            </a:pPr>
            <a:r>
              <a:rPr lang="en-US" b="0" i="0" dirty="0">
                <a:solidFill>
                  <a:srgbClr val="0A0A0A"/>
                </a:solidFill>
                <a:effectLst/>
                <a:highlight>
                  <a:srgbClr val="FFFFFF"/>
                </a:highlight>
                <a:latin typeface="Open Sans" panose="020B0606030504020204" pitchFamily="34" charset="0"/>
              </a:rPr>
              <a:t>On the flip side – children that observed the </a:t>
            </a:r>
            <a:r>
              <a:rPr lang="en-US" b="0" i="0" dirty="0">
                <a:solidFill>
                  <a:srgbClr val="FF0000"/>
                </a:solidFill>
                <a:effectLst/>
                <a:highlight>
                  <a:srgbClr val="FFFFFF"/>
                </a:highlight>
                <a:latin typeface="Open Sans" panose="020B0606030504020204" pitchFamily="34" charset="0"/>
              </a:rPr>
              <a:t>model being punished for violence showed less actual violence toward the doll.</a:t>
            </a:r>
            <a:endParaRPr lang="en-IN" dirty="0">
              <a:solidFill>
                <a:srgbClr val="FF0000"/>
              </a:solidFill>
            </a:endParaRPr>
          </a:p>
        </p:txBody>
      </p:sp>
    </p:spTree>
    <p:extLst>
      <p:ext uri="{BB962C8B-B14F-4D97-AF65-F5344CB8AC3E}">
        <p14:creationId xmlns:p14="http://schemas.microsoft.com/office/powerpoint/2010/main" val="38034902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505C9-0B24-29E9-D90E-CB0643D9FE77}"/>
              </a:ext>
            </a:extLst>
          </p:cNvPr>
          <p:cNvSpPr>
            <a:spLocks noGrp="1"/>
          </p:cNvSpPr>
          <p:nvPr>
            <p:ph type="title"/>
          </p:nvPr>
        </p:nvSpPr>
        <p:spPr>
          <a:xfrm flipV="1">
            <a:off x="838200" y="256674"/>
            <a:ext cx="10515600" cy="10845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CE8F8A7-FBBF-D9C5-D0F5-5B848A17457B}"/>
              </a:ext>
            </a:extLst>
          </p:cNvPr>
          <p:cNvSpPr>
            <a:spLocks noGrp="1"/>
          </p:cNvSpPr>
          <p:nvPr>
            <p:ph idx="1"/>
          </p:nvPr>
        </p:nvSpPr>
        <p:spPr>
          <a:xfrm>
            <a:off x="838200" y="365126"/>
            <a:ext cx="11016916" cy="6492874"/>
          </a:xfrm>
        </p:spPr>
        <p:txBody>
          <a:bodyPr/>
          <a:lstStyle/>
          <a:p>
            <a:pPr marL="0" indent="0" algn="l" fontAlgn="base">
              <a:buNone/>
            </a:pPr>
            <a:r>
              <a:rPr lang="en-US" b="1" i="0" dirty="0">
                <a:solidFill>
                  <a:srgbClr val="212121"/>
                </a:solidFill>
                <a:effectLst/>
                <a:highlight>
                  <a:srgbClr val="FFFFFF"/>
                </a:highlight>
                <a:latin typeface="FS Albert Extra Bold"/>
              </a:rPr>
              <a:t>Learning Through Association</a:t>
            </a:r>
          </a:p>
          <a:p>
            <a:pPr algn="l" fontAlgn="base">
              <a:lnSpc>
                <a:spcPct val="100000"/>
              </a:lnSpc>
            </a:pPr>
            <a:r>
              <a:rPr lang="en-US" b="0" i="0" u="sng" dirty="0">
                <a:solidFill>
                  <a:srgbClr val="1A55AD"/>
                </a:solidFill>
                <a:effectLst/>
                <a:highlight>
                  <a:srgbClr val="FFFFFF"/>
                </a:highlight>
                <a:latin typeface="Times New Roman" panose="02020603050405020304" pitchFamily="18" charset="0"/>
                <a:cs typeface="Times New Roman" panose="02020603050405020304" pitchFamily="18" charset="0"/>
                <a:hlinkClick r:id="rId2"/>
              </a:rPr>
              <a:t>Classical conditioning</a:t>
            </a: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 suggests that learning occurs when an association is formed between a previously neutral stimulus and a naturally occurring stimulus.</a:t>
            </a:r>
          </a:p>
          <a:p>
            <a:pPr algn="l" fontAlgn="base">
              <a:lnSpc>
                <a:spcPct val="100000"/>
              </a:lnSpc>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In experiments conducted by Russian physiologist </a:t>
            </a:r>
            <a:r>
              <a:rPr lang="en-US" b="0" i="0" u="sng" dirty="0">
                <a:solidFill>
                  <a:srgbClr val="1A55AD"/>
                </a:solidFill>
                <a:effectLst/>
                <a:highlight>
                  <a:srgbClr val="FFFFFF"/>
                </a:highlight>
                <a:latin typeface="Times New Roman" panose="02020603050405020304" pitchFamily="18" charset="0"/>
                <a:cs typeface="Times New Roman" panose="02020603050405020304" pitchFamily="18" charset="0"/>
                <a:hlinkClick r:id="rId3"/>
              </a:rPr>
              <a:t>Ivan Pavlov</a:t>
            </a: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 a natural stimulus (food) was paired with the sound of a bell. </a:t>
            </a:r>
          </a:p>
          <a:p>
            <a:pPr algn="l" fontAlgn="base">
              <a:lnSpc>
                <a:spcPct val="100000"/>
              </a:lnSpc>
            </a:pPr>
            <a:r>
              <a:rPr lang="en-US" b="0" i="0" dirty="0">
                <a:solidFill>
                  <a:srgbClr val="212121"/>
                </a:solidFill>
                <a:effectLst/>
                <a:highlight>
                  <a:srgbClr val="FFFFFF"/>
                </a:highlight>
                <a:latin typeface="Times New Roman" panose="02020603050405020304" pitchFamily="18" charset="0"/>
                <a:cs typeface="Times New Roman" panose="02020603050405020304" pitchFamily="18" charset="0"/>
              </a:rPr>
              <a:t>The dogs would naturally salivate in response to food, but after multiple associations, the dogs would salivate to the sound of the bell alone.</a:t>
            </a:r>
          </a:p>
          <a:p>
            <a:pPr algn="l" fontAlgn="base">
              <a:lnSpc>
                <a:spcPct val="100000"/>
              </a:lnSpc>
            </a:pPr>
            <a:r>
              <a:rPr lang="en-US" sz="2400" b="0" i="0" dirty="0">
                <a:solidFill>
                  <a:srgbClr val="000000"/>
                </a:solidFill>
                <a:effectLst/>
                <a:highlight>
                  <a:srgbClr val="FFFFFF"/>
                </a:highlight>
                <a:latin typeface="Times New Roman" panose="02020603050405020304" pitchFamily="18" charset="0"/>
              </a:rPr>
              <a:t>Pavlov had identified a fundamental associative learning process called classical conditioning. </a:t>
            </a:r>
          </a:p>
          <a:p>
            <a:pPr algn="l" fontAlgn="base">
              <a:lnSpc>
                <a:spcPct val="100000"/>
              </a:lnSpc>
            </a:pPr>
            <a:r>
              <a:rPr lang="en-US" sz="2400" b="1" i="0" dirty="0">
                <a:solidFill>
                  <a:srgbClr val="000000"/>
                </a:solidFill>
                <a:effectLst/>
                <a:highlight>
                  <a:srgbClr val="FFFFFF"/>
                </a:highlight>
                <a:latin typeface="Times New Roman" panose="02020603050405020304" pitchFamily="18" charset="0"/>
                <a:cs typeface="Times New Roman" panose="02020603050405020304" pitchFamily="18" charset="0"/>
              </a:rPr>
              <a:t>Classical conditioning refers to </a:t>
            </a:r>
            <a:r>
              <a:rPr lang="en-US" sz="2400" b="1" i="1" dirty="0">
                <a:solidFill>
                  <a:srgbClr val="000000"/>
                </a:solidFill>
                <a:effectLst/>
                <a:highlight>
                  <a:srgbClr val="FFFFFF"/>
                </a:highlight>
                <a:latin typeface="Times New Roman" panose="02020603050405020304" pitchFamily="18" charset="0"/>
                <a:cs typeface="Times New Roman" panose="02020603050405020304" pitchFamily="18" charset="0"/>
              </a:rPr>
              <a:t>learning that occurs when a neutral stimulus (e.g., a tone) becomes associated with a stimulus (e.g., food) that naturally produces a </a:t>
            </a:r>
            <a:r>
              <a:rPr lang="en-US" sz="2400" b="1" i="1" dirty="0" err="1">
                <a:solidFill>
                  <a:srgbClr val="000000"/>
                </a:solidFill>
                <a:effectLst/>
                <a:highlight>
                  <a:srgbClr val="FFFFFF"/>
                </a:highlight>
                <a:latin typeface="Times New Roman" panose="02020603050405020304" pitchFamily="18" charset="0"/>
                <a:cs typeface="Times New Roman" panose="02020603050405020304" pitchFamily="18" charset="0"/>
              </a:rPr>
              <a:t>behaviour</a:t>
            </a:r>
            <a:r>
              <a:rPr lang="en-US" sz="2400" b="1" i="0" dirty="0">
                <a:solidFill>
                  <a:srgbClr val="000000"/>
                </a:solidFill>
                <a:effectLst/>
                <a:highlight>
                  <a:srgbClr val="FFFFFF"/>
                </a:highlight>
                <a:latin typeface="Times New Roman" panose="02020603050405020304" pitchFamily="18" charset="0"/>
                <a:cs typeface="Times New Roman" panose="02020603050405020304" pitchFamily="18" charset="0"/>
              </a:rPr>
              <a:t>. </a:t>
            </a:r>
            <a:endParaRPr lang="en-US" sz="2400" b="1" i="0" dirty="0">
              <a:solidFill>
                <a:srgbClr val="212121"/>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54661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0A74-3FDB-1189-89EB-671B54DB29D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F94EAEB-BC00-512C-779D-BE70457A7B59}"/>
              </a:ext>
            </a:extLst>
          </p:cNvPr>
          <p:cNvPicPr>
            <a:picLocks noGrp="1" noChangeAspect="1"/>
          </p:cNvPicPr>
          <p:nvPr>
            <p:ph idx="1"/>
          </p:nvPr>
        </p:nvPicPr>
        <p:blipFill>
          <a:blip r:embed="rId2"/>
          <a:stretch>
            <a:fillRect/>
          </a:stretch>
        </p:blipFill>
        <p:spPr>
          <a:xfrm>
            <a:off x="388805" y="141402"/>
            <a:ext cx="11526676" cy="6716598"/>
          </a:xfrm>
          <a:prstGeom prst="rect">
            <a:avLst/>
          </a:prstGeom>
        </p:spPr>
      </p:pic>
    </p:spTree>
    <p:extLst>
      <p:ext uri="{BB962C8B-B14F-4D97-AF65-F5344CB8AC3E}">
        <p14:creationId xmlns:p14="http://schemas.microsoft.com/office/powerpoint/2010/main" val="3796116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D8CB9-FA7F-9CB1-D52F-7C65F57BA040}"/>
              </a:ext>
            </a:extLst>
          </p:cNvPr>
          <p:cNvSpPr>
            <a:spLocks noGrp="1"/>
          </p:cNvSpPr>
          <p:nvPr>
            <p:ph type="title"/>
          </p:nvPr>
        </p:nvSpPr>
        <p:spPr/>
        <p:txBody>
          <a:bodyPr/>
          <a:lstStyle/>
          <a:p>
            <a:endParaRPr lang="en-IN"/>
          </a:p>
        </p:txBody>
      </p:sp>
      <p:pic>
        <p:nvPicPr>
          <p:cNvPr id="10" name="Content Placeholder 9">
            <a:extLst>
              <a:ext uri="{FF2B5EF4-FFF2-40B4-BE49-F238E27FC236}">
                <a16:creationId xmlns:a16="http://schemas.microsoft.com/office/drawing/2014/main" id="{46FB763B-C2F1-E8A5-816B-03AD07FAAD5A}"/>
              </a:ext>
            </a:extLst>
          </p:cNvPr>
          <p:cNvPicPr>
            <a:picLocks noGrp="1" noChangeAspect="1"/>
          </p:cNvPicPr>
          <p:nvPr>
            <p:ph idx="1"/>
          </p:nvPr>
        </p:nvPicPr>
        <p:blipFill>
          <a:blip r:embed="rId2"/>
          <a:stretch>
            <a:fillRect/>
          </a:stretch>
        </p:blipFill>
        <p:spPr>
          <a:xfrm>
            <a:off x="156754" y="-16362"/>
            <a:ext cx="11589044" cy="6728247"/>
          </a:xfrm>
          <a:prstGeom prst="rect">
            <a:avLst/>
          </a:prstGeom>
        </p:spPr>
      </p:pic>
    </p:spTree>
    <p:extLst>
      <p:ext uri="{BB962C8B-B14F-4D97-AF65-F5344CB8AC3E}">
        <p14:creationId xmlns:p14="http://schemas.microsoft.com/office/powerpoint/2010/main" val="3037123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2124</TotalTime>
  <Words>869</Words>
  <Application>Microsoft Office PowerPoint</Application>
  <PresentationFormat>Widescreen</PresentationFormat>
  <Paragraphs>113</Paragraphs>
  <Slides>64</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64</vt:i4>
      </vt:variant>
    </vt:vector>
  </HeadingPairs>
  <TitlesOfParts>
    <vt:vector size="77" baseType="lpstr">
      <vt:lpstr>Arial</vt:lpstr>
      <vt:lpstr>Calibri</vt:lpstr>
      <vt:lpstr>Calibri Light</vt:lpstr>
      <vt:lpstr>FS Albert Extra Bold</vt:lpstr>
      <vt:lpstr>Georgia</vt:lpstr>
      <vt:lpstr>Google Sans</vt:lpstr>
      <vt:lpstr>Open Sans</vt:lpstr>
      <vt:lpstr>Proxima Nova</vt:lpstr>
      <vt:lpstr>Sitka Display</vt:lpstr>
      <vt:lpstr>Tiempos Headline SemiBold</vt:lpstr>
      <vt:lpstr>Times New Roman</vt:lpstr>
      <vt:lpstr>Wingdings</vt:lpstr>
      <vt:lpstr>Office Theme</vt:lpstr>
      <vt:lpstr>Learning and Memory</vt:lpstr>
      <vt:lpstr> </vt:lpstr>
      <vt:lpstr>PowerPoint Presentation</vt:lpstr>
      <vt:lpstr>PowerPoint Presentation</vt:lpstr>
      <vt:lpstr>Theories of learning  </vt:lpstr>
      <vt:lpstr>PowerPoint Presentation</vt:lpstr>
      <vt:lpstr>PowerPoint Presentation</vt:lpstr>
      <vt:lpstr>PowerPoint Presentation</vt:lpstr>
      <vt:lpstr>PowerPoint Presentation</vt:lpstr>
      <vt:lpstr>PowerPoint Presentation</vt:lpstr>
      <vt:lpstr>PowerPoint Presentation</vt:lpstr>
      <vt:lpstr>Laws/ Principles of classical conditioning </vt:lpstr>
      <vt:lpstr>PowerPoint Presentation</vt:lpstr>
      <vt:lpstr>PowerPoint Presentation</vt:lpstr>
      <vt:lpstr>PowerPoint Presentation</vt:lpstr>
      <vt:lpstr>PowerPoint Presentation</vt:lpstr>
      <vt:lpstr>PowerPoint Presentation</vt:lpstr>
      <vt:lpstr>PowerPoint Presentation</vt:lpstr>
      <vt:lpstr>                    Operant Conditioning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Schedules of Reinforcement </vt:lpstr>
      <vt:lpstr>PowerPoint Presentation</vt:lpstr>
      <vt:lpstr>PowerPoint Presentation</vt:lpstr>
      <vt:lpstr>                     Trial and error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Observational Learning </vt:lpstr>
      <vt:lpstr>PowerPoint Presentation</vt:lpstr>
      <vt:lpstr>PowerPoint Presentation</vt:lpstr>
      <vt:lpstr>PowerPoint Presentation</vt:lpstr>
      <vt:lpstr>PowerPoint Presentation</vt:lpstr>
      <vt:lpstr>Bobo doll experiment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and Memory</dc:title>
  <dc:creator>Thalirmathi.B balasubramaniam</dc:creator>
  <cp:lastModifiedBy>Saranya S - [Student Affairs]</cp:lastModifiedBy>
  <cp:revision>145</cp:revision>
  <dcterms:created xsi:type="dcterms:W3CDTF">2024-08-06T11:50:01Z</dcterms:created>
  <dcterms:modified xsi:type="dcterms:W3CDTF">2025-01-24T05:35:25Z</dcterms:modified>
</cp:coreProperties>
</file>